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6" r:id="rId4"/>
    <p:sldMasterId id="2147483670" r:id="rId5"/>
    <p:sldMasterId id="2147483681" r:id="rId6"/>
    <p:sldMasterId id="2147483676" r:id="rId7"/>
  </p:sldMasterIdLst>
  <p:notesMasterIdLst>
    <p:notesMasterId r:id="rId21"/>
  </p:notesMasterIdLst>
  <p:handoutMasterIdLst>
    <p:handoutMasterId r:id="rId22"/>
  </p:handoutMasterIdLst>
  <p:sldIdLst>
    <p:sldId id="262" r:id="rId8"/>
    <p:sldId id="5346" r:id="rId9"/>
    <p:sldId id="5347" r:id="rId10"/>
    <p:sldId id="5351" r:id="rId11"/>
    <p:sldId id="5348" r:id="rId12"/>
    <p:sldId id="276" r:id="rId13"/>
    <p:sldId id="304" r:id="rId14"/>
    <p:sldId id="5350" r:id="rId15"/>
    <p:sldId id="5352" r:id="rId16"/>
    <p:sldId id="281" r:id="rId17"/>
    <p:sldId id="269" r:id="rId18"/>
    <p:sldId id="275" r:id="rId19"/>
    <p:sldId id="264" r:id="rId20"/>
  </p:sldIdLst>
  <p:sldSz cx="12192000" cy="6858000"/>
  <p:notesSz cx="7010400" cy="9296400"/>
  <p:embeddedFontLst>
    <p:embeddedFont>
      <p:font typeface="Calibri" panose="020F0502020204030204" pitchFamily="34" charset="0"/>
      <p:regular r:id="rId23"/>
      <p:bold r:id="rId24"/>
      <p:italic r:id="rId25"/>
      <p:boldItalic r:id="rId26"/>
    </p:embeddedFont>
    <p:embeddedFont>
      <p:font typeface="Noto Sans" panose="020B050204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41F33-8159-44A2-92A8-7E228A88D979}" v="16" dt="2023-09-08T23:20:04.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16" autoAdjust="0"/>
    <p:restoredTop sz="96619" autoAdjust="0"/>
  </p:normalViewPr>
  <p:slideViewPr>
    <p:cSldViewPr snapToGrid="0">
      <p:cViewPr varScale="1">
        <p:scale>
          <a:sx n="69" d="100"/>
          <a:sy n="69" d="100"/>
        </p:scale>
        <p:origin x="90" y="8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AD8F1-3F6B-4360-8936-69E493F74C56}"/>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a:extLst>
              <a:ext uri="{FF2B5EF4-FFF2-40B4-BE49-F238E27FC236}">
                <a16:creationId xmlns:a16="http://schemas.microsoft.com/office/drawing/2014/main" id="{22C10BA1-CD1A-4DB4-9CB9-1E3F0C974D90}"/>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4200746C-D7BA-459F-A2B4-868EFFBDA2BF}" type="datetimeFigureOut">
              <a:rPr lang="en-US" smtClean="0"/>
              <a:t>9/8/2023</a:t>
            </a:fld>
            <a:endParaRPr lang="en-US"/>
          </a:p>
        </p:txBody>
      </p:sp>
      <p:sp>
        <p:nvSpPr>
          <p:cNvPr id="4" name="Footer Placeholder 3">
            <a:extLst>
              <a:ext uri="{FF2B5EF4-FFF2-40B4-BE49-F238E27FC236}">
                <a16:creationId xmlns:a16="http://schemas.microsoft.com/office/drawing/2014/main" id="{50DA9DC9-8835-41E0-B7EB-BEBB64996244}"/>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ACCCE4B0-BA7F-4FC6-8DB2-6E5ADDFEE803}"/>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65123575-FDAA-4DE7-96F3-64BE139BCF13}" type="slidenum">
              <a:rPr lang="en-US" smtClean="0"/>
              <a:t>‹#›</a:t>
            </a:fld>
            <a:endParaRPr lang="en-US"/>
          </a:p>
        </p:txBody>
      </p:sp>
    </p:spTree>
    <p:extLst>
      <p:ext uri="{BB962C8B-B14F-4D97-AF65-F5344CB8AC3E}">
        <p14:creationId xmlns:p14="http://schemas.microsoft.com/office/powerpoint/2010/main" val="259479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4AC695EA-593A-440C-BE59-AB9D0CDCF8D2}" type="datetimeFigureOut">
              <a:rPr lang="en-US" smtClean="0"/>
              <a:t>9/8/2023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61B01FCD-B566-4E27-92D8-806F995BB82A}" type="slidenum">
              <a:rPr lang="en-US" smtClean="0"/>
              <a:t>‹#›</a:t>
            </a:fld>
            <a:endParaRPr lang="en-US"/>
          </a:p>
        </p:txBody>
      </p:sp>
    </p:spTree>
    <p:extLst>
      <p:ext uri="{BB962C8B-B14F-4D97-AF65-F5344CB8AC3E}">
        <p14:creationId xmlns:p14="http://schemas.microsoft.com/office/powerpoint/2010/main" val="34103468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66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8399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75E2D-A463-A99F-83E2-956250B4D3E9}"/>
              </a:ext>
            </a:extLst>
          </p:cNvPr>
          <p:cNvSpPr/>
          <p:nvPr userDrawn="1"/>
        </p:nvSpPr>
        <p:spPr>
          <a:xfrm>
            <a:off x="9245601" y="0"/>
            <a:ext cx="2946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800" dirty="0"/>
          </a:p>
        </p:txBody>
      </p:sp>
      <p:pic>
        <p:nvPicPr>
          <p:cNvPr id="10" name="Picture 9">
            <a:extLst>
              <a:ext uri="{FF2B5EF4-FFF2-40B4-BE49-F238E27FC236}">
                <a16:creationId xmlns:a16="http://schemas.microsoft.com/office/drawing/2014/main" id="{C5B0C151-3849-4FA4-A37C-943D0B2F42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8191" y="657463"/>
            <a:ext cx="5048778" cy="1454173"/>
          </a:xfrm>
          <a:prstGeom prst="rect">
            <a:avLst/>
          </a:prstGeom>
        </p:spPr>
      </p:pic>
      <p:sp>
        <p:nvSpPr>
          <p:cNvPr id="17" name="Text Placeholder 16">
            <a:extLst>
              <a:ext uri="{FF2B5EF4-FFF2-40B4-BE49-F238E27FC236}">
                <a16:creationId xmlns:a16="http://schemas.microsoft.com/office/drawing/2014/main" id="{F33A105D-2A5B-4617-A2EE-A7E9F80C8B11}"/>
              </a:ext>
            </a:extLst>
          </p:cNvPr>
          <p:cNvSpPr>
            <a:spLocks noGrp="1"/>
          </p:cNvSpPr>
          <p:nvPr>
            <p:ph type="body" sz="quarter" idx="11" hasCustomPrompt="1"/>
          </p:nvPr>
        </p:nvSpPr>
        <p:spPr>
          <a:xfrm>
            <a:off x="738191" y="4784725"/>
            <a:ext cx="8246783" cy="1588350"/>
          </a:xfrm>
        </p:spPr>
        <p:txBody>
          <a:bodyPr>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2000">
                <a:latin typeface="Noto Sans" panose="020B0502040504020204" pitchFamily="34"/>
                <a:ea typeface="Noto Sans" panose="020B0502040504020204" pitchFamily="34"/>
                <a:cs typeface="Noto Sans" panose="020B0502040504020204" pitchFamily="34"/>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edit meeting title</a:t>
            </a:r>
            <a:br>
              <a:rPr lang="en-US" dirty="0"/>
            </a:br>
            <a:r>
              <a:rPr lang="en-US" dirty="0"/>
              <a:t>Month 01, 2022</a:t>
            </a:r>
            <a:br>
              <a:rPr lang="en-US" dirty="0"/>
            </a:br>
            <a:br>
              <a:rPr lang="en-US" dirty="0"/>
            </a:br>
            <a:r>
              <a:rPr lang="en-US" dirty="0"/>
              <a:t>Enter your name, job </a:t>
            </a:r>
            <a:r>
              <a:rPr lang="en-US"/>
              <a:t>title, department</a:t>
            </a:r>
            <a:endParaRPr lang="en-US" dirty="0"/>
          </a:p>
        </p:txBody>
      </p:sp>
      <p:sp>
        <p:nvSpPr>
          <p:cNvPr id="3" name="Title 2">
            <a:extLst>
              <a:ext uri="{FF2B5EF4-FFF2-40B4-BE49-F238E27FC236}">
                <a16:creationId xmlns:a16="http://schemas.microsoft.com/office/drawing/2014/main" id="{7228F949-6BB1-44F6-8AE2-48AC7F4BABEA}"/>
              </a:ext>
            </a:extLst>
          </p:cNvPr>
          <p:cNvSpPr>
            <a:spLocks noGrp="1"/>
          </p:cNvSpPr>
          <p:nvPr>
            <p:ph type="title" hasCustomPrompt="1"/>
          </p:nvPr>
        </p:nvSpPr>
        <p:spPr>
          <a:xfrm>
            <a:off x="738191" y="2586182"/>
            <a:ext cx="8246783" cy="2071546"/>
          </a:xfrm>
        </p:spPr>
        <p:txBody>
          <a:bodyPr/>
          <a:lstStyle>
            <a:lvl1pPr>
              <a:defRPr sz="3600">
                <a:latin typeface="Noto Sans" panose="020B0502040504020204" pitchFamily="34"/>
                <a:ea typeface="Noto Sans" panose="020B0502040504020204" pitchFamily="34"/>
                <a:cs typeface="Noto Sans" panose="020B0502040504020204" pitchFamily="34"/>
              </a:defRPr>
            </a:lvl1pPr>
          </a:lstStyle>
          <a:p>
            <a:r>
              <a:rPr lang="en-US" dirty="0"/>
              <a:t>Click to edit presentation title</a:t>
            </a:r>
          </a:p>
        </p:txBody>
      </p:sp>
      <p:sp>
        <p:nvSpPr>
          <p:cNvPr id="4" name="TextBox 3">
            <a:extLst>
              <a:ext uri="{FF2B5EF4-FFF2-40B4-BE49-F238E27FC236}">
                <a16:creationId xmlns:a16="http://schemas.microsoft.com/office/drawing/2014/main" id="{5C0FADB9-8779-AD09-50CD-9372E44ADA62}"/>
              </a:ext>
            </a:extLst>
          </p:cNvPr>
          <p:cNvSpPr txBox="1"/>
          <p:nvPr userDrawn="1"/>
        </p:nvSpPr>
        <p:spPr>
          <a:xfrm>
            <a:off x="9537701" y="657463"/>
            <a:ext cx="2349500" cy="5715613"/>
          </a:xfrm>
          <a:prstGeom prst="rect">
            <a:avLst/>
          </a:prstGeom>
        </p:spPr>
        <p:txBody>
          <a:bodyPr wrap="square" rtlCol="0" anchor="ctr">
            <a:normAutofit/>
          </a:bodyPr>
          <a:lstStyle/>
          <a:p>
            <a:pPr algn="l"/>
            <a:endParaRPr lang="en-US" sz="1400" dirty="0"/>
          </a:p>
        </p:txBody>
      </p:sp>
      <p:sp>
        <p:nvSpPr>
          <p:cNvPr id="5" name="TextBox 4">
            <a:extLst>
              <a:ext uri="{FF2B5EF4-FFF2-40B4-BE49-F238E27FC236}">
                <a16:creationId xmlns:a16="http://schemas.microsoft.com/office/drawing/2014/main" id="{CBCA7146-9788-C80A-A61F-4EBA76999AB0}"/>
              </a:ext>
            </a:extLst>
          </p:cNvPr>
          <p:cNvSpPr txBox="1"/>
          <p:nvPr userDrawn="1"/>
        </p:nvSpPr>
        <p:spPr>
          <a:xfrm>
            <a:off x="9537701" y="302149"/>
            <a:ext cx="2349500" cy="6181725"/>
          </a:xfrm>
          <a:prstGeom prst="rect">
            <a:avLst/>
          </a:prstGeom>
        </p:spPr>
        <p:txBody>
          <a:bodyPr wrap="square" rtlCol="0" anchor="ctr">
            <a:noAutofit/>
          </a:bodyPr>
          <a:lstStyle/>
          <a:p>
            <a:pPr algn="l"/>
            <a:r>
              <a:rPr lang="en-US" sz="2400" dirty="0">
                <a:solidFill>
                  <a:schemeClr val="bg1"/>
                </a:solidFill>
              </a:rPr>
              <a:t>Our Mission​</a:t>
            </a:r>
            <a:br>
              <a:rPr lang="en-US" sz="2400" dirty="0">
                <a:solidFill>
                  <a:schemeClr val="bg1"/>
                </a:solidFill>
              </a:rPr>
            </a:br>
            <a:r>
              <a:rPr lang="en-US" sz="1400" dirty="0">
                <a:solidFill>
                  <a:schemeClr val="bg1"/>
                </a:solidFill>
              </a:rPr>
              <a:t>To serve member health with excellence and dignity, respecting the value and needs of each person.​</a:t>
            </a:r>
          </a:p>
          <a:p>
            <a:pPr algn="l"/>
            <a:endParaRPr lang="en-US" sz="1400" dirty="0">
              <a:solidFill>
                <a:schemeClr val="bg1"/>
              </a:solidFill>
            </a:endParaRPr>
          </a:p>
          <a:p>
            <a:pPr algn="l"/>
            <a:r>
              <a:rPr lang="en-US" sz="2400" dirty="0">
                <a:solidFill>
                  <a:schemeClr val="bg1"/>
                </a:solidFill>
              </a:rPr>
              <a:t>Our Vision</a:t>
            </a:r>
            <a:br>
              <a:rPr lang="en-US" sz="1400" dirty="0">
                <a:solidFill>
                  <a:schemeClr val="bg1"/>
                </a:solidFill>
              </a:rPr>
            </a:br>
            <a:r>
              <a:rPr lang="en-US" sz="1400" dirty="0">
                <a:solidFill>
                  <a:schemeClr val="bg1"/>
                </a:solidFill>
              </a:rPr>
              <a:t>By 2027, remove barriers to health care access for our members, implement same-day treatment authorizations and </a:t>
            </a:r>
            <a:br>
              <a:rPr lang="en-US" sz="1400" dirty="0">
                <a:solidFill>
                  <a:schemeClr val="bg1"/>
                </a:solidFill>
              </a:rPr>
            </a:br>
            <a:r>
              <a:rPr lang="en-US" sz="1400" dirty="0">
                <a:solidFill>
                  <a:schemeClr val="bg1"/>
                </a:solidFill>
              </a:rPr>
              <a:t>real-time claims payments for our providers, and annually assess members’ social determinants of health.</a:t>
            </a:r>
          </a:p>
        </p:txBody>
      </p:sp>
      <p:sp>
        <p:nvSpPr>
          <p:cNvPr id="11" name="TextBox 10">
            <a:extLst>
              <a:ext uri="{FF2B5EF4-FFF2-40B4-BE49-F238E27FC236}">
                <a16:creationId xmlns:a16="http://schemas.microsoft.com/office/drawing/2014/main" id="{548653C3-74BC-B089-D9C2-E2B87AA636CD}"/>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12" name="TextBox 11">
            <a:extLst>
              <a:ext uri="{FF2B5EF4-FFF2-40B4-BE49-F238E27FC236}">
                <a16:creationId xmlns:a16="http://schemas.microsoft.com/office/drawing/2014/main" id="{5017D96F-EE88-19F7-A2FC-5C6D26713074}"/>
              </a:ext>
            </a:extLst>
          </p:cNvPr>
          <p:cNvSpPr txBox="1"/>
          <p:nvPr userDrawn="1"/>
        </p:nvSpPr>
        <p:spPr>
          <a:xfrm>
            <a:off x="5451895" y="6501284"/>
            <a:ext cx="3533079" cy="256868"/>
          </a:xfrm>
          <a:prstGeom prst="rect">
            <a:avLst/>
          </a:prstGeom>
        </p:spPr>
        <p:txBody>
          <a:bodyPr wrap="square" rtlCol="0" anchor="ctr">
            <a:normAutofit/>
          </a:bodyPr>
          <a:lstStyle/>
          <a:p>
            <a:pPr algn="r"/>
            <a:r>
              <a:rPr lang="en-US" sz="800" dirty="0"/>
              <a:t>CalOptima Health, A Public Agency</a:t>
            </a:r>
          </a:p>
        </p:txBody>
      </p:sp>
    </p:spTree>
    <p:extLst>
      <p:ext uri="{BB962C8B-B14F-4D97-AF65-F5344CB8AC3E}">
        <p14:creationId xmlns:p14="http://schemas.microsoft.com/office/powerpoint/2010/main" val="169101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CEE30E31-E5D2-779F-7A14-F8C64C28DFC5}"/>
              </a:ext>
            </a:extLst>
          </p:cNvPr>
          <p:cNvSpPr/>
          <p:nvPr userDrawn="1"/>
        </p:nvSpPr>
        <p:spPr>
          <a:xfrm rot="16200000">
            <a:off x="11419363" y="6095874"/>
            <a:ext cx="662703" cy="882569"/>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B5FAB35-EE18-49F2-809D-5DB0BBFD7C8C}"/>
              </a:ext>
            </a:extLst>
          </p:cNvPr>
          <p:cNvSpPr>
            <a:spLocks noGrp="1"/>
          </p:cNvSpPr>
          <p:nvPr>
            <p:ph idx="1" hasCustomPrompt="1"/>
          </p:nvPr>
        </p:nvSpPr>
        <p:spPr/>
        <p:txBody>
          <a:bodyPr>
            <a:noAutofit/>
          </a:bodyPr>
          <a:lstStyle>
            <a:lvl1pPr>
              <a:defRPr/>
            </a:lvl1pPr>
          </a:lstStyle>
          <a:p>
            <a:pPr lvl="0"/>
            <a:r>
              <a:rPr lang="en-US" dirty="0"/>
              <a:t>Click to edit slide text</a:t>
            </a:r>
          </a:p>
          <a:p>
            <a:pPr lvl="1"/>
            <a:r>
              <a:rPr lang="en-US" dirty="0"/>
              <a:t>Second level</a:t>
            </a:r>
          </a:p>
          <a:p>
            <a:pPr lvl="2"/>
            <a:r>
              <a:rPr lang="en-US" dirty="0"/>
              <a:t>Third level</a:t>
            </a:r>
          </a:p>
          <a:p>
            <a:pPr lvl="3"/>
            <a:r>
              <a:rPr lang="en-US" dirty="0"/>
              <a:t>Fourth level</a:t>
            </a:r>
          </a:p>
        </p:txBody>
      </p:sp>
      <p:sp>
        <p:nvSpPr>
          <p:cNvPr id="10" name="Title Placeholder 1">
            <a:extLst>
              <a:ext uri="{FF2B5EF4-FFF2-40B4-BE49-F238E27FC236}">
                <a16:creationId xmlns:a16="http://schemas.microsoft.com/office/drawing/2014/main" id="{32128C67-198F-4D70-B319-5380B5DF6FCB}"/>
              </a:ext>
            </a:extLst>
          </p:cNvPr>
          <p:cNvSpPr>
            <a:spLocks noGrp="1"/>
          </p:cNvSpPr>
          <p:nvPr>
            <p:ph type="title" hasCustomPrompt="1"/>
          </p:nvPr>
        </p:nvSpPr>
        <p:spPr>
          <a:xfrm>
            <a:off x="838200" y="238125"/>
            <a:ext cx="10515600" cy="1001857"/>
          </a:xfrm>
          <a:prstGeom prst="rect">
            <a:avLst/>
          </a:prstGeom>
        </p:spPr>
        <p:txBody>
          <a:bodyPr vert="horz" lIns="91440" tIns="45720" rIns="91440" bIns="45720" rtlCol="0" anchor="b">
            <a:noAutofit/>
          </a:bodyPr>
          <a:lstStyle>
            <a:lvl1pPr>
              <a:defRPr sz="3600">
                <a:solidFill>
                  <a:schemeClr val="accent3"/>
                </a:solidFill>
              </a:defRPr>
            </a:lvl1pPr>
          </a:lstStyle>
          <a:p>
            <a:r>
              <a:rPr lang="en-US" dirty="0"/>
              <a:t>Click to edit slide title</a:t>
            </a:r>
          </a:p>
        </p:txBody>
      </p:sp>
      <p:pic>
        <p:nvPicPr>
          <p:cNvPr id="11" name="Picture 10">
            <a:extLst>
              <a:ext uri="{FF2B5EF4-FFF2-40B4-BE49-F238E27FC236}">
                <a16:creationId xmlns:a16="http://schemas.microsoft.com/office/drawing/2014/main" id="{775FB478-4C1D-4160-BB0A-D4A354BFEF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05389" y="6244808"/>
            <a:ext cx="1977851" cy="505299"/>
          </a:xfrm>
          <a:prstGeom prst="rect">
            <a:avLst/>
          </a:prstGeom>
        </p:spPr>
      </p:pic>
      <p:sp>
        <p:nvSpPr>
          <p:cNvPr id="14" name="TextBox 13">
            <a:extLst>
              <a:ext uri="{FF2B5EF4-FFF2-40B4-BE49-F238E27FC236}">
                <a16:creationId xmlns:a16="http://schemas.microsoft.com/office/drawing/2014/main" id="{EAD5F6A3-2278-4892-B246-6BF946201841}"/>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4" name="Text Placeholder 3">
            <a:extLst>
              <a:ext uri="{FF2B5EF4-FFF2-40B4-BE49-F238E27FC236}">
                <a16:creationId xmlns:a16="http://schemas.microsoft.com/office/drawing/2014/main" id="{CDA57763-F9C1-4879-A5DF-053ABE637FD7}"/>
              </a:ext>
            </a:extLst>
          </p:cNvPr>
          <p:cNvSpPr>
            <a:spLocks noGrp="1"/>
          </p:cNvSpPr>
          <p:nvPr>
            <p:ph type="body" sz="quarter" idx="10" hasCustomPrompt="1"/>
          </p:nvPr>
        </p:nvSpPr>
        <p:spPr>
          <a:xfrm>
            <a:off x="838203" y="6244808"/>
            <a:ext cx="7246752" cy="467627"/>
          </a:xfrm>
        </p:spPr>
        <p:txBody>
          <a:bodyPr anchor="b">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add footnote text</a:t>
            </a:r>
          </a:p>
        </p:txBody>
      </p:sp>
      <p:sp>
        <p:nvSpPr>
          <p:cNvPr id="9" name="Rectangle 8">
            <a:extLst>
              <a:ext uri="{FF2B5EF4-FFF2-40B4-BE49-F238E27FC236}">
                <a16:creationId xmlns:a16="http://schemas.microsoft.com/office/drawing/2014/main" id="{6D8D3CD5-6C52-4F3A-22FF-D7088257E316}"/>
              </a:ext>
            </a:extLst>
          </p:cNvPr>
          <p:cNvSpPr/>
          <p:nvPr userDrawn="1"/>
        </p:nvSpPr>
        <p:spPr>
          <a:xfrm>
            <a:off x="0" y="0"/>
            <a:ext cx="279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920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p:bg>
      <p:bgPr>
        <a:solidFill>
          <a:schemeClr val="accent3"/>
        </a:solidFill>
        <a:effectLst/>
      </p:bgPr>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8DFDABAC-DE07-4375-B32E-7761E6C6C196}"/>
              </a:ext>
            </a:extLst>
          </p:cNvPr>
          <p:cNvSpPr>
            <a:spLocks noGrp="1"/>
          </p:cNvSpPr>
          <p:nvPr>
            <p:ph type="title" hasCustomPrompt="1"/>
          </p:nvPr>
        </p:nvSpPr>
        <p:spPr>
          <a:xfrm>
            <a:off x="838200" y="2412207"/>
            <a:ext cx="10515600" cy="1001857"/>
          </a:xfrm>
        </p:spPr>
        <p:txBody>
          <a:bodyPr anchor="ctr">
            <a:noAutofit/>
          </a:bodyPr>
          <a:lstStyle>
            <a:lvl1pPr>
              <a:defRPr sz="4800">
                <a:solidFill>
                  <a:schemeClr val="tx1"/>
                </a:solidFill>
              </a:defRPr>
            </a:lvl1pPr>
          </a:lstStyle>
          <a:p>
            <a:r>
              <a:rPr lang="en-US" dirty="0"/>
              <a:t>Click to edit section title</a:t>
            </a:r>
          </a:p>
        </p:txBody>
      </p:sp>
      <p:sp>
        <p:nvSpPr>
          <p:cNvPr id="9" name="Text Placeholder 16">
            <a:extLst>
              <a:ext uri="{FF2B5EF4-FFF2-40B4-BE49-F238E27FC236}">
                <a16:creationId xmlns:a16="http://schemas.microsoft.com/office/drawing/2014/main" id="{D8E70967-02EB-45B3-9FD1-249E827B1794}"/>
              </a:ext>
            </a:extLst>
          </p:cNvPr>
          <p:cNvSpPr>
            <a:spLocks noGrp="1"/>
          </p:cNvSpPr>
          <p:nvPr>
            <p:ph type="body" sz="quarter" idx="11" hasCustomPrompt="1"/>
          </p:nvPr>
        </p:nvSpPr>
        <p:spPr>
          <a:xfrm>
            <a:off x="738191" y="4784726"/>
            <a:ext cx="10529887" cy="1001857"/>
          </a:xfrm>
        </p:spPr>
        <p:txBody>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If changing presenters, enter name, job title, department</a:t>
            </a:r>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A6379-62F0-E46C-A261-38F6F5A32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05389" y="6244946"/>
            <a:ext cx="1976754" cy="503653"/>
          </a:xfrm>
          <a:prstGeom prst="rect">
            <a:avLst/>
          </a:prstGeom>
        </p:spPr>
      </p:pic>
    </p:spTree>
    <p:extLst>
      <p:ext uri="{BB962C8B-B14F-4D97-AF65-F5344CB8AC3E}">
        <p14:creationId xmlns:p14="http://schemas.microsoft.com/office/powerpoint/2010/main" val="110690439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A6379-62F0-E46C-A261-38F6F5A32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81771" y="946573"/>
            <a:ext cx="7028458" cy="1790765"/>
          </a:xfrm>
          <a:prstGeom prst="rect">
            <a:avLst/>
          </a:prstGeom>
        </p:spPr>
      </p:pic>
      <p:pic>
        <p:nvPicPr>
          <p:cNvPr id="20" name="Picture 19" descr="Icon&#10;&#10;Description automatically generated">
            <a:extLst>
              <a:ext uri="{FF2B5EF4-FFF2-40B4-BE49-F238E27FC236}">
                <a16:creationId xmlns:a16="http://schemas.microsoft.com/office/drawing/2014/main" id="{4075C527-0E4D-357B-44B2-A88C090AA1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8994" y="4626178"/>
            <a:ext cx="357927" cy="359086"/>
          </a:xfrm>
          <a:prstGeom prst="rect">
            <a:avLst/>
          </a:prstGeom>
        </p:spPr>
      </p:pic>
      <p:pic>
        <p:nvPicPr>
          <p:cNvPr id="21" name="Picture 20" descr="Icon&#10;&#10;Description automatically generated">
            <a:extLst>
              <a:ext uri="{FF2B5EF4-FFF2-40B4-BE49-F238E27FC236}">
                <a16:creationId xmlns:a16="http://schemas.microsoft.com/office/drawing/2014/main" id="{15B3084C-71C8-267B-C967-E8EE0261DD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107" y="4618126"/>
            <a:ext cx="388621" cy="388621"/>
          </a:xfrm>
          <a:prstGeom prst="rect">
            <a:avLst/>
          </a:prstGeom>
        </p:spPr>
      </p:pic>
      <p:pic>
        <p:nvPicPr>
          <p:cNvPr id="22" name="Picture 21" descr="Logo&#10;&#10;Description automatically generated">
            <a:extLst>
              <a:ext uri="{FF2B5EF4-FFF2-40B4-BE49-F238E27FC236}">
                <a16:creationId xmlns:a16="http://schemas.microsoft.com/office/drawing/2014/main" id="{36F1DA5E-6535-79A0-E181-E06AE276B8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5212" y="4506251"/>
            <a:ext cx="609723" cy="609723"/>
          </a:xfrm>
          <a:prstGeom prst="rect">
            <a:avLst/>
          </a:prstGeom>
        </p:spPr>
      </p:pic>
      <p:sp>
        <p:nvSpPr>
          <p:cNvPr id="23" name="TextBox 22">
            <a:extLst>
              <a:ext uri="{FF2B5EF4-FFF2-40B4-BE49-F238E27FC236}">
                <a16:creationId xmlns:a16="http://schemas.microsoft.com/office/drawing/2014/main" id="{9495CE86-FA11-5E44-7ECC-DC110B24800C}"/>
              </a:ext>
            </a:extLst>
          </p:cNvPr>
          <p:cNvSpPr txBox="1"/>
          <p:nvPr userDrawn="1"/>
        </p:nvSpPr>
        <p:spPr>
          <a:xfrm>
            <a:off x="5926453" y="4498679"/>
            <a:ext cx="2120496" cy="622140"/>
          </a:xfrm>
          <a:prstGeom prst="rect">
            <a:avLst/>
          </a:prstGeom>
        </p:spPr>
        <p:txBody>
          <a:bodyPr wrap="none" rtlCol="0" anchor="ctr">
            <a:normAutofit/>
          </a:bodyPr>
          <a:lstStyle/>
          <a:p>
            <a:r>
              <a:rPr lang="en-US" sz="2200" dirty="0">
                <a:solidFill>
                  <a:schemeClr val="tx1"/>
                </a:solidFill>
              </a:rPr>
              <a:t>@CalOptima</a:t>
            </a:r>
          </a:p>
        </p:txBody>
      </p:sp>
      <p:sp>
        <p:nvSpPr>
          <p:cNvPr id="24" name="TextBox 23">
            <a:extLst>
              <a:ext uri="{FF2B5EF4-FFF2-40B4-BE49-F238E27FC236}">
                <a16:creationId xmlns:a16="http://schemas.microsoft.com/office/drawing/2014/main" id="{F58AE523-7F4D-E833-50CD-A4E4E38104FF}"/>
              </a:ext>
            </a:extLst>
          </p:cNvPr>
          <p:cNvSpPr txBox="1"/>
          <p:nvPr userDrawn="1"/>
        </p:nvSpPr>
        <p:spPr>
          <a:xfrm>
            <a:off x="4082458" y="4023506"/>
            <a:ext cx="4140909" cy="629711"/>
          </a:xfrm>
          <a:prstGeom prst="rect">
            <a:avLst/>
          </a:prstGeom>
        </p:spPr>
        <p:txBody>
          <a:bodyPr wrap="none" rtlCol="0" anchor="ctr">
            <a:noAutofit/>
          </a:bodyPr>
          <a:lstStyle/>
          <a:p>
            <a:pPr algn="ctr"/>
            <a:r>
              <a:rPr lang="en-US" sz="2200" dirty="0">
                <a:solidFill>
                  <a:schemeClr val="tx1"/>
                </a:solidFill>
              </a:rPr>
              <a:t>www.caloptima.org</a:t>
            </a:r>
          </a:p>
        </p:txBody>
      </p:sp>
      <p:sp>
        <p:nvSpPr>
          <p:cNvPr id="25" name="TextBox 24">
            <a:extLst>
              <a:ext uri="{FF2B5EF4-FFF2-40B4-BE49-F238E27FC236}">
                <a16:creationId xmlns:a16="http://schemas.microsoft.com/office/drawing/2014/main" id="{70446281-88E0-0B06-D8A6-D1337D700C44}"/>
              </a:ext>
            </a:extLst>
          </p:cNvPr>
          <p:cNvSpPr txBox="1"/>
          <p:nvPr userDrawn="1"/>
        </p:nvSpPr>
        <p:spPr>
          <a:xfrm>
            <a:off x="4082458" y="3600905"/>
            <a:ext cx="4140909" cy="629711"/>
          </a:xfrm>
          <a:prstGeom prst="rect">
            <a:avLst/>
          </a:prstGeom>
        </p:spPr>
        <p:txBody>
          <a:bodyPr wrap="none" rtlCol="0" anchor="ctr">
            <a:noAutofit/>
          </a:bodyPr>
          <a:lstStyle/>
          <a:p>
            <a:pPr algn="ctr"/>
            <a:r>
              <a:rPr lang="en-US" sz="2800" dirty="0">
                <a:solidFill>
                  <a:schemeClr val="tx1"/>
                </a:solidFill>
              </a:rPr>
              <a:t>Stay Connected With Us</a:t>
            </a:r>
          </a:p>
        </p:txBody>
      </p:sp>
    </p:spTree>
    <p:extLst>
      <p:ext uri="{BB962C8B-B14F-4D97-AF65-F5344CB8AC3E}">
        <p14:creationId xmlns:p14="http://schemas.microsoft.com/office/powerpoint/2010/main" val="3566751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75E2D-A463-A99F-83E2-956250B4D3E9}"/>
              </a:ext>
            </a:extLst>
          </p:cNvPr>
          <p:cNvSpPr/>
          <p:nvPr userDrawn="1"/>
        </p:nvSpPr>
        <p:spPr>
          <a:xfrm>
            <a:off x="9245601" y="0"/>
            <a:ext cx="2946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800" dirty="0"/>
          </a:p>
        </p:txBody>
      </p:sp>
      <p:pic>
        <p:nvPicPr>
          <p:cNvPr id="10" name="Picture 9">
            <a:extLst>
              <a:ext uri="{FF2B5EF4-FFF2-40B4-BE49-F238E27FC236}">
                <a16:creationId xmlns:a16="http://schemas.microsoft.com/office/drawing/2014/main" id="{C5B0C151-3849-4FA4-A37C-943D0B2F42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7716" y="675829"/>
            <a:ext cx="4058421" cy="1397511"/>
          </a:xfrm>
          <a:prstGeom prst="rect">
            <a:avLst/>
          </a:prstGeom>
        </p:spPr>
      </p:pic>
      <p:sp>
        <p:nvSpPr>
          <p:cNvPr id="17" name="Text Placeholder 16">
            <a:extLst>
              <a:ext uri="{FF2B5EF4-FFF2-40B4-BE49-F238E27FC236}">
                <a16:creationId xmlns:a16="http://schemas.microsoft.com/office/drawing/2014/main" id="{F33A105D-2A5B-4617-A2EE-A7E9F80C8B11}"/>
              </a:ext>
            </a:extLst>
          </p:cNvPr>
          <p:cNvSpPr>
            <a:spLocks noGrp="1"/>
          </p:cNvSpPr>
          <p:nvPr>
            <p:ph type="body" sz="quarter" idx="11" hasCustomPrompt="1"/>
          </p:nvPr>
        </p:nvSpPr>
        <p:spPr>
          <a:xfrm>
            <a:off x="738191" y="4784725"/>
            <a:ext cx="8246783" cy="1588350"/>
          </a:xfrm>
        </p:spPr>
        <p:txBody>
          <a:bodyPr>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2000">
                <a:latin typeface="Noto Sans" panose="020B0502040504020204" pitchFamily="34"/>
                <a:ea typeface="Noto Sans" panose="020B0502040504020204" pitchFamily="34"/>
                <a:cs typeface="Noto Sans" panose="020B0502040504020204" pitchFamily="34"/>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edit meeting title</a:t>
            </a:r>
            <a:br>
              <a:rPr lang="en-US" dirty="0"/>
            </a:br>
            <a:r>
              <a:rPr lang="en-US" dirty="0"/>
              <a:t>Month 01</a:t>
            </a:r>
            <a:r>
              <a:rPr lang="en-US"/>
              <a:t>, 2022</a:t>
            </a:r>
            <a:br>
              <a:rPr lang="en-US" dirty="0"/>
            </a:br>
            <a:br>
              <a:rPr lang="en-US" dirty="0"/>
            </a:br>
            <a:r>
              <a:rPr lang="en-US" dirty="0"/>
              <a:t>Enter your name, job title, department</a:t>
            </a:r>
          </a:p>
        </p:txBody>
      </p:sp>
      <p:sp>
        <p:nvSpPr>
          <p:cNvPr id="3" name="Title 2">
            <a:extLst>
              <a:ext uri="{FF2B5EF4-FFF2-40B4-BE49-F238E27FC236}">
                <a16:creationId xmlns:a16="http://schemas.microsoft.com/office/drawing/2014/main" id="{7228F949-6BB1-44F6-8AE2-48AC7F4BABEA}"/>
              </a:ext>
            </a:extLst>
          </p:cNvPr>
          <p:cNvSpPr>
            <a:spLocks noGrp="1"/>
          </p:cNvSpPr>
          <p:nvPr>
            <p:ph type="title" hasCustomPrompt="1"/>
          </p:nvPr>
        </p:nvSpPr>
        <p:spPr>
          <a:xfrm>
            <a:off x="738191" y="2586182"/>
            <a:ext cx="8246783" cy="2071546"/>
          </a:xfrm>
        </p:spPr>
        <p:txBody>
          <a:bodyPr/>
          <a:lstStyle>
            <a:lvl1pPr>
              <a:defRPr sz="3600">
                <a:solidFill>
                  <a:schemeClr val="accent3"/>
                </a:solidFill>
                <a:latin typeface="Noto Sans" panose="020B0502040504020204" pitchFamily="34"/>
                <a:ea typeface="Noto Sans" panose="020B0502040504020204" pitchFamily="34"/>
                <a:cs typeface="Noto Sans" panose="020B0502040504020204" pitchFamily="34"/>
              </a:defRPr>
            </a:lvl1pPr>
          </a:lstStyle>
          <a:p>
            <a:r>
              <a:rPr lang="en-US" dirty="0"/>
              <a:t>Click to edit presentation title</a:t>
            </a:r>
          </a:p>
        </p:txBody>
      </p:sp>
      <p:sp>
        <p:nvSpPr>
          <p:cNvPr id="4" name="TextBox 3">
            <a:extLst>
              <a:ext uri="{FF2B5EF4-FFF2-40B4-BE49-F238E27FC236}">
                <a16:creationId xmlns:a16="http://schemas.microsoft.com/office/drawing/2014/main" id="{5C0FADB9-8779-AD09-50CD-9372E44ADA62}"/>
              </a:ext>
            </a:extLst>
          </p:cNvPr>
          <p:cNvSpPr txBox="1"/>
          <p:nvPr userDrawn="1"/>
        </p:nvSpPr>
        <p:spPr>
          <a:xfrm>
            <a:off x="9537701" y="657463"/>
            <a:ext cx="2349500" cy="5715613"/>
          </a:xfrm>
          <a:prstGeom prst="rect">
            <a:avLst/>
          </a:prstGeom>
        </p:spPr>
        <p:txBody>
          <a:bodyPr wrap="square" rtlCol="0" anchor="ctr">
            <a:normAutofit/>
          </a:bodyPr>
          <a:lstStyle/>
          <a:p>
            <a:pPr algn="l"/>
            <a:endParaRPr lang="en-US" sz="1400" dirty="0"/>
          </a:p>
        </p:txBody>
      </p:sp>
      <p:sp>
        <p:nvSpPr>
          <p:cNvPr id="11" name="TextBox 10">
            <a:extLst>
              <a:ext uri="{FF2B5EF4-FFF2-40B4-BE49-F238E27FC236}">
                <a16:creationId xmlns:a16="http://schemas.microsoft.com/office/drawing/2014/main" id="{548653C3-74BC-B089-D9C2-E2B87AA636CD}"/>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9" name="TextBox 8">
            <a:extLst>
              <a:ext uri="{FF2B5EF4-FFF2-40B4-BE49-F238E27FC236}">
                <a16:creationId xmlns:a16="http://schemas.microsoft.com/office/drawing/2014/main" id="{7C9B2D5A-356A-92EF-431E-1688AFFB2F7F}"/>
              </a:ext>
            </a:extLst>
          </p:cNvPr>
          <p:cNvSpPr txBox="1"/>
          <p:nvPr userDrawn="1"/>
        </p:nvSpPr>
        <p:spPr>
          <a:xfrm>
            <a:off x="6096000" y="6501284"/>
            <a:ext cx="2888973" cy="256868"/>
          </a:xfrm>
          <a:prstGeom prst="rect">
            <a:avLst/>
          </a:prstGeom>
        </p:spPr>
        <p:txBody>
          <a:bodyPr wrap="square" rtlCol="0" anchor="ctr">
            <a:normAutofit/>
          </a:bodyPr>
          <a:lstStyle/>
          <a:p>
            <a:pPr algn="r"/>
            <a:r>
              <a:rPr lang="en-US" sz="800" dirty="0"/>
              <a:t>CalOptima Health, A Public Agency</a:t>
            </a:r>
          </a:p>
        </p:txBody>
      </p:sp>
      <p:sp>
        <p:nvSpPr>
          <p:cNvPr id="12" name="TextBox 11">
            <a:extLst>
              <a:ext uri="{FF2B5EF4-FFF2-40B4-BE49-F238E27FC236}">
                <a16:creationId xmlns:a16="http://schemas.microsoft.com/office/drawing/2014/main" id="{2CADE16C-D734-95DE-463F-16B5ED865C8A}"/>
              </a:ext>
            </a:extLst>
          </p:cNvPr>
          <p:cNvSpPr txBox="1"/>
          <p:nvPr userDrawn="1"/>
        </p:nvSpPr>
        <p:spPr>
          <a:xfrm>
            <a:off x="9537701" y="302149"/>
            <a:ext cx="2349500" cy="6181725"/>
          </a:xfrm>
          <a:prstGeom prst="rect">
            <a:avLst/>
          </a:prstGeom>
        </p:spPr>
        <p:txBody>
          <a:bodyPr wrap="square" rtlCol="0" anchor="ctr">
            <a:noAutofit/>
          </a:bodyPr>
          <a:lstStyle/>
          <a:p>
            <a:pPr algn="l"/>
            <a:r>
              <a:rPr lang="en-US" sz="2400" dirty="0">
                <a:solidFill>
                  <a:schemeClr val="bg1"/>
                </a:solidFill>
              </a:rPr>
              <a:t>Our Mission​</a:t>
            </a:r>
            <a:br>
              <a:rPr lang="en-US" sz="2400" dirty="0">
                <a:solidFill>
                  <a:schemeClr val="bg1"/>
                </a:solidFill>
              </a:rPr>
            </a:br>
            <a:r>
              <a:rPr lang="en-US" sz="1400" dirty="0">
                <a:solidFill>
                  <a:schemeClr val="bg1"/>
                </a:solidFill>
              </a:rPr>
              <a:t>To serve member health with excellence and dignity, respecting the value and needs of each person.​</a:t>
            </a:r>
          </a:p>
          <a:p>
            <a:pPr algn="l"/>
            <a:endParaRPr lang="en-US" sz="1400" dirty="0">
              <a:solidFill>
                <a:schemeClr val="bg1"/>
              </a:solidFill>
            </a:endParaRPr>
          </a:p>
          <a:p>
            <a:pPr algn="l"/>
            <a:r>
              <a:rPr lang="en-US" sz="2400" dirty="0">
                <a:solidFill>
                  <a:schemeClr val="bg1"/>
                </a:solidFill>
              </a:rPr>
              <a:t>Our Vision</a:t>
            </a:r>
            <a:br>
              <a:rPr lang="en-US" sz="1400" dirty="0">
                <a:solidFill>
                  <a:schemeClr val="bg1"/>
                </a:solidFill>
              </a:rPr>
            </a:br>
            <a:r>
              <a:rPr lang="en-US" sz="1400" dirty="0">
                <a:solidFill>
                  <a:schemeClr val="bg1"/>
                </a:solidFill>
              </a:rPr>
              <a:t>By 2027, remove barriers to health care access for our members, implement same-day treatment authorizations and </a:t>
            </a:r>
            <a:br>
              <a:rPr lang="en-US" sz="1400" dirty="0">
                <a:solidFill>
                  <a:schemeClr val="bg1"/>
                </a:solidFill>
              </a:rPr>
            </a:br>
            <a:r>
              <a:rPr lang="en-US" sz="1400" dirty="0">
                <a:solidFill>
                  <a:schemeClr val="bg1"/>
                </a:solidFill>
              </a:rPr>
              <a:t>real-time claims payments for our providers, and annually assess members’ social determinants of health.</a:t>
            </a:r>
          </a:p>
        </p:txBody>
      </p:sp>
    </p:spTree>
    <p:extLst>
      <p:ext uri="{BB962C8B-B14F-4D97-AF65-F5344CB8AC3E}">
        <p14:creationId xmlns:p14="http://schemas.microsoft.com/office/powerpoint/2010/main" val="133302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CEE30E31-E5D2-779F-7A14-F8C64C28DFC5}"/>
              </a:ext>
            </a:extLst>
          </p:cNvPr>
          <p:cNvSpPr/>
          <p:nvPr userDrawn="1"/>
        </p:nvSpPr>
        <p:spPr>
          <a:xfrm rot="16200000">
            <a:off x="11419363" y="6095874"/>
            <a:ext cx="662703" cy="882569"/>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B5FAB35-EE18-49F2-809D-5DB0BBFD7C8C}"/>
              </a:ext>
            </a:extLst>
          </p:cNvPr>
          <p:cNvSpPr>
            <a:spLocks noGrp="1"/>
          </p:cNvSpPr>
          <p:nvPr>
            <p:ph idx="1" hasCustomPrompt="1"/>
          </p:nvPr>
        </p:nvSpPr>
        <p:spPr/>
        <p:txBody>
          <a:bodyPr>
            <a:noAutofit/>
          </a:bodyPr>
          <a:lstStyle>
            <a:lvl1pPr>
              <a:defRPr/>
            </a:lvl1pPr>
          </a:lstStyle>
          <a:p>
            <a:pPr lvl="0"/>
            <a:r>
              <a:rPr lang="en-US" dirty="0"/>
              <a:t>Click to edit slide text</a:t>
            </a:r>
          </a:p>
          <a:p>
            <a:pPr lvl="1"/>
            <a:r>
              <a:rPr lang="en-US" dirty="0"/>
              <a:t>Second level</a:t>
            </a:r>
          </a:p>
          <a:p>
            <a:pPr lvl="2"/>
            <a:r>
              <a:rPr lang="en-US" dirty="0"/>
              <a:t>Third level</a:t>
            </a:r>
          </a:p>
          <a:p>
            <a:pPr lvl="3"/>
            <a:r>
              <a:rPr lang="en-US" dirty="0"/>
              <a:t>Fourth level</a:t>
            </a:r>
          </a:p>
        </p:txBody>
      </p:sp>
      <p:sp>
        <p:nvSpPr>
          <p:cNvPr id="10" name="Title Placeholder 1">
            <a:extLst>
              <a:ext uri="{FF2B5EF4-FFF2-40B4-BE49-F238E27FC236}">
                <a16:creationId xmlns:a16="http://schemas.microsoft.com/office/drawing/2014/main" id="{32128C67-198F-4D70-B319-5380B5DF6FCB}"/>
              </a:ext>
            </a:extLst>
          </p:cNvPr>
          <p:cNvSpPr>
            <a:spLocks noGrp="1"/>
          </p:cNvSpPr>
          <p:nvPr>
            <p:ph type="title" hasCustomPrompt="1"/>
          </p:nvPr>
        </p:nvSpPr>
        <p:spPr>
          <a:xfrm>
            <a:off x="838200" y="238125"/>
            <a:ext cx="10515600" cy="1001857"/>
          </a:xfrm>
          <a:prstGeom prst="rect">
            <a:avLst/>
          </a:prstGeom>
        </p:spPr>
        <p:txBody>
          <a:bodyPr vert="horz" lIns="91440" tIns="45720" rIns="91440" bIns="45720" rtlCol="0" anchor="b">
            <a:noAutofit/>
          </a:bodyPr>
          <a:lstStyle>
            <a:lvl1pPr>
              <a:defRPr sz="3600">
                <a:solidFill>
                  <a:schemeClr val="accent3"/>
                </a:solidFill>
              </a:defRPr>
            </a:lvl1pPr>
          </a:lstStyle>
          <a:p>
            <a:r>
              <a:rPr lang="en-US" dirty="0"/>
              <a:t>Click to edit slide title</a:t>
            </a:r>
          </a:p>
        </p:txBody>
      </p:sp>
      <p:pic>
        <p:nvPicPr>
          <p:cNvPr id="11" name="Picture 10">
            <a:extLst>
              <a:ext uri="{FF2B5EF4-FFF2-40B4-BE49-F238E27FC236}">
                <a16:creationId xmlns:a16="http://schemas.microsoft.com/office/drawing/2014/main" id="{775FB478-4C1D-4160-BB0A-D4A354BFEF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42556" y="6244808"/>
            <a:ext cx="1461031" cy="503104"/>
          </a:xfrm>
          <a:prstGeom prst="rect">
            <a:avLst/>
          </a:prstGeom>
        </p:spPr>
      </p:pic>
      <p:sp>
        <p:nvSpPr>
          <p:cNvPr id="14" name="TextBox 13">
            <a:extLst>
              <a:ext uri="{FF2B5EF4-FFF2-40B4-BE49-F238E27FC236}">
                <a16:creationId xmlns:a16="http://schemas.microsoft.com/office/drawing/2014/main" id="{EAD5F6A3-2278-4892-B246-6BF946201841}"/>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4" name="Text Placeholder 3">
            <a:extLst>
              <a:ext uri="{FF2B5EF4-FFF2-40B4-BE49-F238E27FC236}">
                <a16:creationId xmlns:a16="http://schemas.microsoft.com/office/drawing/2014/main" id="{CDA57763-F9C1-4879-A5DF-053ABE637FD7}"/>
              </a:ext>
            </a:extLst>
          </p:cNvPr>
          <p:cNvSpPr>
            <a:spLocks noGrp="1"/>
          </p:cNvSpPr>
          <p:nvPr>
            <p:ph type="body" sz="quarter" idx="10" hasCustomPrompt="1"/>
          </p:nvPr>
        </p:nvSpPr>
        <p:spPr>
          <a:xfrm>
            <a:off x="838202" y="6244808"/>
            <a:ext cx="7626591" cy="467627"/>
          </a:xfrm>
        </p:spPr>
        <p:txBody>
          <a:bodyPr anchor="b">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add footnote text</a:t>
            </a:r>
          </a:p>
        </p:txBody>
      </p:sp>
      <p:sp>
        <p:nvSpPr>
          <p:cNvPr id="9" name="Rectangle 8">
            <a:extLst>
              <a:ext uri="{FF2B5EF4-FFF2-40B4-BE49-F238E27FC236}">
                <a16:creationId xmlns:a16="http://schemas.microsoft.com/office/drawing/2014/main" id="{6D8D3CD5-6C52-4F3A-22FF-D7088257E316}"/>
              </a:ext>
            </a:extLst>
          </p:cNvPr>
          <p:cNvSpPr/>
          <p:nvPr userDrawn="1"/>
        </p:nvSpPr>
        <p:spPr>
          <a:xfrm>
            <a:off x="0" y="0"/>
            <a:ext cx="279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9861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p:bg>
      <p:bgPr>
        <a:solidFill>
          <a:schemeClr val="accent3"/>
        </a:solidFill>
        <a:effectLst/>
      </p:bgPr>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8DFDABAC-DE07-4375-B32E-7761E6C6C196}"/>
              </a:ext>
            </a:extLst>
          </p:cNvPr>
          <p:cNvSpPr>
            <a:spLocks noGrp="1"/>
          </p:cNvSpPr>
          <p:nvPr>
            <p:ph type="title" hasCustomPrompt="1"/>
          </p:nvPr>
        </p:nvSpPr>
        <p:spPr>
          <a:xfrm>
            <a:off x="838200" y="2412207"/>
            <a:ext cx="10515600" cy="1001857"/>
          </a:xfrm>
        </p:spPr>
        <p:txBody>
          <a:bodyPr anchor="ctr">
            <a:noAutofit/>
          </a:bodyPr>
          <a:lstStyle>
            <a:lvl1pPr>
              <a:defRPr sz="4800">
                <a:solidFill>
                  <a:schemeClr val="tx1"/>
                </a:solidFill>
              </a:defRPr>
            </a:lvl1pPr>
          </a:lstStyle>
          <a:p>
            <a:r>
              <a:rPr lang="en-US" dirty="0"/>
              <a:t>Click to edit section title</a:t>
            </a:r>
          </a:p>
        </p:txBody>
      </p:sp>
      <p:sp>
        <p:nvSpPr>
          <p:cNvPr id="9" name="Text Placeholder 16">
            <a:extLst>
              <a:ext uri="{FF2B5EF4-FFF2-40B4-BE49-F238E27FC236}">
                <a16:creationId xmlns:a16="http://schemas.microsoft.com/office/drawing/2014/main" id="{D8E70967-02EB-45B3-9FD1-249E827B1794}"/>
              </a:ext>
            </a:extLst>
          </p:cNvPr>
          <p:cNvSpPr>
            <a:spLocks noGrp="1"/>
          </p:cNvSpPr>
          <p:nvPr>
            <p:ph type="body" sz="quarter" idx="11" hasCustomPrompt="1"/>
          </p:nvPr>
        </p:nvSpPr>
        <p:spPr>
          <a:xfrm>
            <a:off x="738191" y="4784726"/>
            <a:ext cx="10529887" cy="1001857"/>
          </a:xfrm>
        </p:spPr>
        <p:txBody>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If changing presenters, enter name, job title, department</a:t>
            </a:r>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A6379-62F0-E46C-A261-38F6F5A32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43653" y="6244946"/>
            <a:ext cx="1459934" cy="502555"/>
          </a:xfrm>
          <a:prstGeom prst="rect">
            <a:avLst/>
          </a:prstGeom>
        </p:spPr>
      </p:pic>
    </p:spTree>
    <p:extLst>
      <p:ext uri="{BB962C8B-B14F-4D97-AF65-F5344CB8AC3E}">
        <p14:creationId xmlns:p14="http://schemas.microsoft.com/office/powerpoint/2010/main" val="27991168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A6379-62F0-E46C-A261-38F6F5A32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0561" y="946573"/>
            <a:ext cx="5190877" cy="1786863"/>
          </a:xfrm>
          <a:prstGeom prst="rect">
            <a:avLst/>
          </a:prstGeom>
        </p:spPr>
      </p:pic>
      <p:pic>
        <p:nvPicPr>
          <p:cNvPr id="20" name="Picture 19" descr="Icon&#10;&#10;Description automatically generated">
            <a:extLst>
              <a:ext uri="{FF2B5EF4-FFF2-40B4-BE49-F238E27FC236}">
                <a16:creationId xmlns:a16="http://schemas.microsoft.com/office/drawing/2014/main" id="{E893981F-BF7D-805D-ED44-0BC9ACE287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8994" y="4626178"/>
            <a:ext cx="357927" cy="359086"/>
          </a:xfrm>
          <a:prstGeom prst="rect">
            <a:avLst/>
          </a:prstGeom>
        </p:spPr>
      </p:pic>
      <p:pic>
        <p:nvPicPr>
          <p:cNvPr id="21" name="Picture 20" descr="Icon&#10;&#10;Description automatically generated">
            <a:extLst>
              <a:ext uri="{FF2B5EF4-FFF2-40B4-BE49-F238E27FC236}">
                <a16:creationId xmlns:a16="http://schemas.microsoft.com/office/drawing/2014/main" id="{712BEC9B-9DF0-6FD1-4F8A-E9114FAD03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107" y="4618126"/>
            <a:ext cx="388621" cy="388621"/>
          </a:xfrm>
          <a:prstGeom prst="rect">
            <a:avLst/>
          </a:prstGeom>
        </p:spPr>
      </p:pic>
      <p:pic>
        <p:nvPicPr>
          <p:cNvPr id="22" name="Picture 21" descr="Logo&#10;&#10;Description automatically generated">
            <a:extLst>
              <a:ext uri="{FF2B5EF4-FFF2-40B4-BE49-F238E27FC236}">
                <a16:creationId xmlns:a16="http://schemas.microsoft.com/office/drawing/2014/main" id="{AEF3D531-C2D4-2D63-7AD0-0FBF7A1987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5212" y="4506251"/>
            <a:ext cx="609723" cy="609723"/>
          </a:xfrm>
          <a:prstGeom prst="rect">
            <a:avLst/>
          </a:prstGeom>
        </p:spPr>
      </p:pic>
      <p:sp>
        <p:nvSpPr>
          <p:cNvPr id="23" name="TextBox 22">
            <a:extLst>
              <a:ext uri="{FF2B5EF4-FFF2-40B4-BE49-F238E27FC236}">
                <a16:creationId xmlns:a16="http://schemas.microsoft.com/office/drawing/2014/main" id="{C92E2E88-4D7A-B8B8-6722-BE2FCA68A935}"/>
              </a:ext>
            </a:extLst>
          </p:cNvPr>
          <p:cNvSpPr txBox="1"/>
          <p:nvPr userDrawn="1"/>
        </p:nvSpPr>
        <p:spPr>
          <a:xfrm>
            <a:off x="5926453" y="4498679"/>
            <a:ext cx="2120496" cy="622140"/>
          </a:xfrm>
          <a:prstGeom prst="rect">
            <a:avLst/>
          </a:prstGeom>
        </p:spPr>
        <p:txBody>
          <a:bodyPr wrap="none" rtlCol="0" anchor="ctr">
            <a:normAutofit/>
          </a:bodyPr>
          <a:lstStyle/>
          <a:p>
            <a:r>
              <a:rPr lang="en-US" sz="2200" dirty="0">
                <a:solidFill>
                  <a:schemeClr val="tx1"/>
                </a:solidFill>
              </a:rPr>
              <a:t>@CalOptima</a:t>
            </a:r>
          </a:p>
        </p:txBody>
      </p:sp>
      <p:sp>
        <p:nvSpPr>
          <p:cNvPr id="24" name="TextBox 23">
            <a:extLst>
              <a:ext uri="{FF2B5EF4-FFF2-40B4-BE49-F238E27FC236}">
                <a16:creationId xmlns:a16="http://schemas.microsoft.com/office/drawing/2014/main" id="{378F2861-448F-52FD-1D44-E7CC845BDD4D}"/>
              </a:ext>
            </a:extLst>
          </p:cNvPr>
          <p:cNvSpPr txBox="1"/>
          <p:nvPr userDrawn="1"/>
        </p:nvSpPr>
        <p:spPr>
          <a:xfrm>
            <a:off x="4082458" y="4023506"/>
            <a:ext cx="4140909" cy="629711"/>
          </a:xfrm>
          <a:prstGeom prst="rect">
            <a:avLst/>
          </a:prstGeom>
        </p:spPr>
        <p:txBody>
          <a:bodyPr wrap="none" rtlCol="0" anchor="ctr">
            <a:noAutofit/>
          </a:bodyPr>
          <a:lstStyle/>
          <a:p>
            <a:pPr algn="ctr"/>
            <a:r>
              <a:rPr lang="en-US" sz="2200" dirty="0">
                <a:solidFill>
                  <a:schemeClr val="tx1"/>
                </a:solidFill>
              </a:rPr>
              <a:t>www.caloptima.org</a:t>
            </a:r>
          </a:p>
        </p:txBody>
      </p:sp>
      <p:sp>
        <p:nvSpPr>
          <p:cNvPr id="25" name="TextBox 24">
            <a:extLst>
              <a:ext uri="{FF2B5EF4-FFF2-40B4-BE49-F238E27FC236}">
                <a16:creationId xmlns:a16="http://schemas.microsoft.com/office/drawing/2014/main" id="{B9929EB3-C11B-8CE2-0FD9-3C8B3A2C0ED2}"/>
              </a:ext>
            </a:extLst>
          </p:cNvPr>
          <p:cNvSpPr txBox="1"/>
          <p:nvPr userDrawn="1"/>
        </p:nvSpPr>
        <p:spPr>
          <a:xfrm>
            <a:off x="4082458" y="3600905"/>
            <a:ext cx="4140909" cy="629711"/>
          </a:xfrm>
          <a:prstGeom prst="rect">
            <a:avLst/>
          </a:prstGeom>
        </p:spPr>
        <p:txBody>
          <a:bodyPr wrap="none" rtlCol="0" anchor="ctr">
            <a:noAutofit/>
          </a:bodyPr>
          <a:lstStyle/>
          <a:p>
            <a:pPr algn="ctr"/>
            <a:r>
              <a:rPr lang="en-US" sz="2800" dirty="0">
                <a:solidFill>
                  <a:schemeClr val="tx1"/>
                </a:solidFill>
              </a:rPr>
              <a:t>Stay Connected With Us</a:t>
            </a:r>
          </a:p>
        </p:txBody>
      </p:sp>
    </p:spTree>
    <p:extLst>
      <p:ext uri="{BB962C8B-B14F-4D97-AF65-F5344CB8AC3E}">
        <p14:creationId xmlns:p14="http://schemas.microsoft.com/office/powerpoint/2010/main" val="7292657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CEE30E31-E5D2-779F-7A14-F8C64C28DFC5}"/>
              </a:ext>
            </a:extLst>
          </p:cNvPr>
          <p:cNvSpPr/>
          <p:nvPr userDrawn="1"/>
        </p:nvSpPr>
        <p:spPr>
          <a:xfrm rot="16200000">
            <a:off x="11419363" y="6095874"/>
            <a:ext cx="662703" cy="882569"/>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B5FAB35-EE18-49F2-809D-5DB0BBFD7C8C}"/>
              </a:ext>
            </a:extLst>
          </p:cNvPr>
          <p:cNvSpPr>
            <a:spLocks noGrp="1"/>
          </p:cNvSpPr>
          <p:nvPr>
            <p:ph idx="1" hasCustomPrompt="1"/>
          </p:nvPr>
        </p:nvSpPr>
        <p:spPr/>
        <p:txBody>
          <a:bodyPr>
            <a:noAutofit/>
          </a:bodyPr>
          <a:lstStyle>
            <a:lvl1pPr>
              <a:defRPr/>
            </a:lvl1pPr>
          </a:lstStyle>
          <a:p>
            <a:pPr lvl="0"/>
            <a:r>
              <a:rPr lang="en-US" dirty="0"/>
              <a:t>Click to edit slide text</a:t>
            </a:r>
          </a:p>
          <a:p>
            <a:pPr lvl="1"/>
            <a:r>
              <a:rPr lang="en-US" dirty="0"/>
              <a:t>Second level</a:t>
            </a:r>
          </a:p>
          <a:p>
            <a:pPr lvl="2"/>
            <a:r>
              <a:rPr lang="en-US" dirty="0"/>
              <a:t>Third level</a:t>
            </a:r>
          </a:p>
          <a:p>
            <a:pPr lvl="3"/>
            <a:r>
              <a:rPr lang="en-US" dirty="0"/>
              <a:t>Fourth level</a:t>
            </a:r>
          </a:p>
        </p:txBody>
      </p:sp>
      <p:sp>
        <p:nvSpPr>
          <p:cNvPr id="10" name="Title Placeholder 1">
            <a:extLst>
              <a:ext uri="{FF2B5EF4-FFF2-40B4-BE49-F238E27FC236}">
                <a16:creationId xmlns:a16="http://schemas.microsoft.com/office/drawing/2014/main" id="{32128C67-198F-4D70-B319-5380B5DF6FCB}"/>
              </a:ext>
            </a:extLst>
          </p:cNvPr>
          <p:cNvSpPr>
            <a:spLocks noGrp="1"/>
          </p:cNvSpPr>
          <p:nvPr>
            <p:ph type="title" hasCustomPrompt="1"/>
          </p:nvPr>
        </p:nvSpPr>
        <p:spPr>
          <a:xfrm>
            <a:off x="838200" y="238125"/>
            <a:ext cx="10515600" cy="1001857"/>
          </a:xfrm>
          <a:prstGeom prst="rect">
            <a:avLst/>
          </a:prstGeom>
        </p:spPr>
        <p:txBody>
          <a:bodyPr vert="horz" lIns="91440" tIns="45720" rIns="91440" bIns="45720" rtlCol="0" anchor="b">
            <a:noAutofit/>
          </a:bodyPr>
          <a:lstStyle>
            <a:lvl1pPr>
              <a:defRPr sz="3600"/>
            </a:lvl1pPr>
          </a:lstStyle>
          <a:p>
            <a:r>
              <a:rPr lang="en-US" dirty="0"/>
              <a:t>Click to edit slide title</a:t>
            </a:r>
          </a:p>
        </p:txBody>
      </p:sp>
      <p:pic>
        <p:nvPicPr>
          <p:cNvPr id="11" name="Picture 10">
            <a:extLst>
              <a:ext uri="{FF2B5EF4-FFF2-40B4-BE49-F238E27FC236}">
                <a16:creationId xmlns:a16="http://schemas.microsoft.com/office/drawing/2014/main" id="{775FB478-4C1D-4160-BB0A-D4A354BFEF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21613" y="6244809"/>
            <a:ext cx="1594351" cy="459213"/>
          </a:xfrm>
          <a:prstGeom prst="rect">
            <a:avLst/>
          </a:prstGeom>
        </p:spPr>
      </p:pic>
      <p:sp>
        <p:nvSpPr>
          <p:cNvPr id="14" name="TextBox 13">
            <a:extLst>
              <a:ext uri="{FF2B5EF4-FFF2-40B4-BE49-F238E27FC236}">
                <a16:creationId xmlns:a16="http://schemas.microsoft.com/office/drawing/2014/main" id="{EAD5F6A3-2278-4892-B246-6BF946201841}"/>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4" name="Text Placeholder 3">
            <a:extLst>
              <a:ext uri="{FF2B5EF4-FFF2-40B4-BE49-F238E27FC236}">
                <a16:creationId xmlns:a16="http://schemas.microsoft.com/office/drawing/2014/main" id="{CDA57763-F9C1-4879-A5DF-053ABE637FD7}"/>
              </a:ext>
            </a:extLst>
          </p:cNvPr>
          <p:cNvSpPr>
            <a:spLocks noGrp="1"/>
          </p:cNvSpPr>
          <p:nvPr>
            <p:ph type="body" sz="quarter" idx="10" hasCustomPrompt="1"/>
          </p:nvPr>
        </p:nvSpPr>
        <p:spPr>
          <a:xfrm>
            <a:off x="838202" y="6244808"/>
            <a:ext cx="7709169" cy="467627"/>
          </a:xfrm>
        </p:spPr>
        <p:txBody>
          <a:bodyPr anchor="b">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add footnote text</a:t>
            </a:r>
          </a:p>
        </p:txBody>
      </p:sp>
      <p:sp>
        <p:nvSpPr>
          <p:cNvPr id="9" name="Rectangle 8">
            <a:extLst>
              <a:ext uri="{FF2B5EF4-FFF2-40B4-BE49-F238E27FC236}">
                <a16:creationId xmlns:a16="http://schemas.microsoft.com/office/drawing/2014/main" id="{6D8D3CD5-6C52-4F3A-22FF-D7088257E316}"/>
              </a:ext>
            </a:extLst>
          </p:cNvPr>
          <p:cNvSpPr/>
          <p:nvPr userDrawn="1"/>
        </p:nvSpPr>
        <p:spPr>
          <a:xfrm>
            <a:off x="0" y="0"/>
            <a:ext cx="279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889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Slide">
    <p:bg>
      <p:bgRef idx="1001">
        <a:schemeClr val="bg2"/>
      </p:bgRef>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8DFDABAC-DE07-4375-B32E-7761E6C6C196}"/>
              </a:ext>
            </a:extLst>
          </p:cNvPr>
          <p:cNvSpPr>
            <a:spLocks noGrp="1"/>
          </p:cNvSpPr>
          <p:nvPr>
            <p:ph type="title" hasCustomPrompt="1"/>
          </p:nvPr>
        </p:nvSpPr>
        <p:spPr>
          <a:xfrm>
            <a:off x="838200" y="2412207"/>
            <a:ext cx="10515600" cy="1001857"/>
          </a:xfrm>
        </p:spPr>
        <p:txBody>
          <a:bodyPr anchor="ctr">
            <a:noAutofit/>
          </a:bodyPr>
          <a:lstStyle>
            <a:lvl1pPr>
              <a:defRPr sz="4800"/>
            </a:lvl1pPr>
          </a:lstStyle>
          <a:p>
            <a:r>
              <a:rPr lang="en-US" dirty="0"/>
              <a:t>Click to edit section title</a:t>
            </a:r>
          </a:p>
        </p:txBody>
      </p:sp>
      <p:sp>
        <p:nvSpPr>
          <p:cNvPr id="9" name="Text Placeholder 16">
            <a:extLst>
              <a:ext uri="{FF2B5EF4-FFF2-40B4-BE49-F238E27FC236}">
                <a16:creationId xmlns:a16="http://schemas.microsoft.com/office/drawing/2014/main" id="{D8E70967-02EB-45B3-9FD1-249E827B1794}"/>
              </a:ext>
            </a:extLst>
          </p:cNvPr>
          <p:cNvSpPr>
            <a:spLocks noGrp="1"/>
          </p:cNvSpPr>
          <p:nvPr>
            <p:ph type="body" sz="quarter" idx="11" hasCustomPrompt="1"/>
          </p:nvPr>
        </p:nvSpPr>
        <p:spPr>
          <a:xfrm>
            <a:off x="738191" y="4784726"/>
            <a:ext cx="10529887" cy="1001857"/>
          </a:xfrm>
        </p:spPr>
        <p:txBody>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If changing presenters, enter name, job title, department</a:t>
            </a:r>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pic>
        <p:nvPicPr>
          <p:cNvPr id="7" name="Picture 6">
            <a:extLst>
              <a:ext uri="{FF2B5EF4-FFF2-40B4-BE49-F238E27FC236}">
                <a16:creationId xmlns:a16="http://schemas.microsoft.com/office/drawing/2014/main" id="{93960CBB-2237-4801-B057-8D92D42514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22710" y="6244809"/>
            <a:ext cx="1593254" cy="459761"/>
          </a:xfrm>
          <a:prstGeom prst="rect">
            <a:avLst/>
          </a:prstGeom>
        </p:spPr>
      </p:pic>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8660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2"/>
      </p:bgRef>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pic>
        <p:nvPicPr>
          <p:cNvPr id="7" name="Picture 6">
            <a:extLst>
              <a:ext uri="{FF2B5EF4-FFF2-40B4-BE49-F238E27FC236}">
                <a16:creationId xmlns:a16="http://schemas.microsoft.com/office/drawing/2014/main" id="{93960CBB-2237-4801-B057-8D92D42514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66168" y="937087"/>
            <a:ext cx="7081128" cy="2043383"/>
          </a:xfrm>
          <a:prstGeom prst="rect">
            <a:avLst/>
          </a:prstGeom>
        </p:spPr>
      </p:pic>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67A1F7F4-4566-839C-1AEC-94129B64F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758" y="4626178"/>
            <a:ext cx="357927" cy="359086"/>
          </a:xfrm>
          <a:prstGeom prst="rect">
            <a:avLst/>
          </a:prstGeom>
        </p:spPr>
      </p:pic>
      <p:pic>
        <p:nvPicPr>
          <p:cNvPr id="15" name="Picture 14" descr="Icon&#10;&#10;Description automatically generated">
            <a:extLst>
              <a:ext uri="{FF2B5EF4-FFF2-40B4-BE49-F238E27FC236}">
                <a16:creationId xmlns:a16="http://schemas.microsoft.com/office/drawing/2014/main" id="{C4EB4393-9990-3ED1-91EF-78382DC8A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871" y="4618126"/>
            <a:ext cx="388621" cy="388621"/>
          </a:xfrm>
          <a:prstGeom prst="rect">
            <a:avLst/>
          </a:prstGeom>
        </p:spPr>
      </p:pic>
      <p:pic>
        <p:nvPicPr>
          <p:cNvPr id="16" name="Picture 15" descr="Logo&#10;&#10;Description automatically generated">
            <a:extLst>
              <a:ext uri="{FF2B5EF4-FFF2-40B4-BE49-F238E27FC236}">
                <a16:creationId xmlns:a16="http://schemas.microsoft.com/office/drawing/2014/main" id="{CFF6E0D7-3442-A799-3DD0-1F867E1CC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976" y="4506251"/>
            <a:ext cx="609723" cy="609723"/>
          </a:xfrm>
          <a:prstGeom prst="rect">
            <a:avLst/>
          </a:prstGeom>
        </p:spPr>
      </p:pic>
      <p:sp>
        <p:nvSpPr>
          <p:cNvPr id="13" name="TextBox 12">
            <a:extLst>
              <a:ext uri="{FF2B5EF4-FFF2-40B4-BE49-F238E27FC236}">
                <a16:creationId xmlns:a16="http://schemas.microsoft.com/office/drawing/2014/main" id="{095C38F1-362C-6E4E-3B21-77174868538A}"/>
              </a:ext>
            </a:extLst>
          </p:cNvPr>
          <p:cNvSpPr txBox="1"/>
          <p:nvPr/>
        </p:nvSpPr>
        <p:spPr>
          <a:xfrm>
            <a:off x="5917217" y="4498679"/>
            <a:ext cx="2120496" cy="622140"/>
          </a:xfrm>
          <a:prstGeom prst="rect">
            <a:avLst/>
          </a:prstGeom>
        </p:spPr>
        <p:txBody>
          <a:bodyPr wrap="none" rtlCol="0" anchor="ctr">
            <a:normAutofit/>
          </a:bodyPr>
          <a:lstStyle/>
          <a:p>
            <a:r>
              <a:rPr lang="en-US" sz="2200" dirty="0">
                <a:solidFill>
                  <a:schemeClr val="tx1"/>
                </a:solidFill>
              </a:rPr>
              <a:t>@CalOptima</a:t>
            </a:r>
          </a:p>
        </p:txBody>
      </p:sp>
      <p:sp>
        <p:nvSpPr>
          <p:cNvPr id="17" name="TextBox 16">
            <a:extLst>
              <a:ext uri="{FF2B5EF4-FFF2-40B4-BE49-F238E27FC236}">
                <a16:creationId xmlns:a16="http://schemas.microsoft.com/office/drawing/2014/main" id="{78781E0E-0D70-EE75-F93D-5E6647425745}"/>
              </a:ext>
            </a:extLst>
          </p:cNvPr>
          <p:cNvSpPr txBox="1"/>
          <p:nvPr/>
        </p:nvSpPr>
        <p:spPr>
          <a:xfrm>
            <a:off x="4082458" y="4023506"/>
            <a:ext cx="4140909" cy="629711"/>
          </a:xfrm>
          <a:prstGeom prst="rect">
            <a:avLst/>
          </a:prstGeom>
        </p:spPr>
        <p:txBody>
          <a:bodyPr wrap="none" rtlCol="0" anchor="ctr">
            <a:noAutofit/>
          </a:bodyPr>
          <a:lstStyle/>
          <a:p>
            <a:pPr algn="ctr"/>
            <a:r>
              <a:rPr lang="en-US" sz="2200" dirty="0">
                <a:solidFill>
                  <a:schemeClr val="tx1"/>
                </a:solidFill>
              </a:rPr>
              <a:t>www.caloptima.org</a:t>
            </a:r>
          </a:p>
        </p:txBody>
      </p:sp>
      <p:sp>
        <p:nvSpPr>
          <p:cNvPr id="18" name="TextBox 17">
            <a:extLst>
              <a:ext uri="{FF2B5EF4-FFF2-40B4-BE49-F238E27FC236}">
                <a16:creationId xmlns:a16="http://schemas.microsoft.com/office/drawing/2014/main" id="{5F7194C1-1D0B-CC67-772A-1B6D18E00419}"/>
              </a:ext>
            </a:extLst>
          </p:cNvPr>
          <p:cNvSpPr txBox="1"/>
          <p:nvPr/>
        </p:nvSpPr>
        <p:spPr>
          <a:xfrm>
            <a:off x="4082458" y="3600905"/>
            <a:ext cx="4140909" cy="629711"/>
          </a:xfrm>
          <a:prstGeom prst="rect">
            <a:avLst/>
          </a:prstGeom>
        </p:spPr>
        <p:txBody>
          <a:bodyPr wrap="none" rtlCol="0" anchor="ctr">
            <a:noAutofit/>
          </a:bodyPr>
          <a:lstStyle/>
          <a:p>
            <a:pPr algn="ctr"/>
            <a:r>
              <a:rPr lang="en-US" sz="2800" dirty="0">
                <a:solidFill>
                  <a:schemeClr val="tx1"/>
                </a:solidFill>
              </a:rPr>
              <a:t>Stay Connected With Us</a:t>
            </a:r>
          </a:p>
        </p:txBody>
      </p:sp>
    </p:spTree>
    <p:extLst>
      <p:ext uri="{BB962C8B-B14F-4D97-AF65-F5344CB8AC3E}">
        <p14:creationId xmlns:p14="http://schemas.microsoft.com/office/powerpoint/2010/main" val="18471253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75E2D-A463-A99F-83E2-956250B4D3E9}"/>
              </a:ext>
            </a:extLst>
          </p:cNvPr>
          <p:cNvSpPr/>
          <p:nvPr userDrawn="1"/>
        </p:nvSpPr>
        <p:spPr>
          <a:xfrm>
            <a:off x="9245601" y="0"/>
            <a:ext cx="2946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800" dirty="0"/>
          </a:p>
        </p:txBody>
      </p:sp>
      <p:pic>
        <p:nvPicPr>
          <p:cNvPr id="10" name="Picture 9">
            <a:extLst>
              <a:ext uri="{FF2B5EF4-FFF2-40B4-BE49-F238E27FC236}">
                <a16:creationId xmlns:a16="http://schemas.microsoft.com/office/drawing/2014/main" id="{C5B0C151-3849-4FA4-A37C-943D0B2F42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8190" y="675829"/>
            <a:ext cx="5522987" cy="1395987"/>
          </a:xfrm>
          <a:prstGeom prst="rect">
            <a:avLst/>
          </a:prstGeom>
        </p:spPr>
      </p:pic>
      <p:sp>
        <p:nvSpPr>
          <p:cNvPr id="17" name="Text Placeholder 16">
            <a:extLst>
              <a:ext uri="{FF2B5EF4-FFF2-40B4-BE49-F238E27FC236}">
                <a16:creationId xmlns:a16="http://schemas.microsoft.com/office/drawing/2014/main" id="{F33A105D-2A5B-4617-A2EE-A7E9F80C8B11}"/>
              </a:ext>
            </a:extLst>
          </p:cNvPr>
          <p:cNvSpPr>
            <a:spLocks noGrp="1"/>
          </p:cNvSpPr>
          <p:nvPr>
            <p:ph type="body" sz="quarter" idx="11" hasCustomPrompt="1"/>
          </p:nvPr>
        </p:nvSpPr>
        <p:spPr>
          <a:xfrm>
            <a:off x="738191" y="4784725"/>
            <a:ext cx="8246783" cy="1588350"/>
          </a:xfrm>
        </p:spPr>
        <p:txBody>
          <a:bodyPr>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2000">
                <a:latin typeface="Noto Sans" panose="020B0502040504020204" pitchFamily="34"/>
                <a:ea typeface="Noto Sans" panose="020B0502040504020204" pitchFamily="34"/>
                <a:cs typeface="Noto Sans" panose="020B0502040504020204" pitchFamily="34"/>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edit meeting title</a:t>
            </a:r>
            <a:br>
              <a:rPr lang="en-US" dirty="0"/>
            </a:br>
            <a:r>
              <a:rPr lang="en-US" dirty="0"/>
              <a:t>Month 01, 2022</a:t>
            </a:r>
            <a:br>
              <a:rPr lang="en-US" dirty="0"/>
            </a:br>
            <a:br>
              <a:rPr lang="en-US" dirty="0"/>
            </a:br>
            <a:r>
              <a:rPr lang="en-US" dirty="0"/>
              <a:t>Enter your name, job title, department</a:t>
            </a:r>
          </a:p>
        </p:txBody>
      </p:sp>
      <p:sp>
        <p:nvSpPr>
          <p:cNvPr id="3" name="Title 2">
            <a:extLst>
              <a:ext uri="{FF2B5EF4-FFF2-40B4-BE49-F238E27FC236}">
                <a16:creationId xmlns:a16="http://schemas.microsoft.com/office/drawing/2014/main" id="{7228F949-6BB1-44F6-8AE2-48AC7F4BABEA}"/>
              </a:ext>
            </a:extLst>
          </p:cNvPr>
          <p:cNvSpPr>
            <a:spLocks noGrp="1"/>
          </p:cNvSpPr>
          <p:nvPr>
            <p:ph type="title" hasCustomPrompt="1"/>
          </p:nvPr>
        </p:nvSpPr>
        <p:spPr>
          <a:xfrm>
            <a:off x="738191" y="2586182"/>
            <a:ext cx="8246783" cy="2071546"/>
          </a:xfrm>
        </p:spPr>
        <p:txBody>
          <a:bodyPr/>
          <a:lstStyle>
            <a:lvl1pPr>
              <a:defRPr sz="3600">
                <a:solidFill>
                  <a:schemeClr val="accent3"/>
                </a:solidFill>
                <a:latin typeface="Noto Sans" panose="020B0502040504020204" pitchFamily="34"/>
                <a:ea typeface="Noto Sans" panose="020B0502040504020204" pitchFamily="34"/>
                <a:cs typeface="Noto Sans" panose="020B0502040504020204" pitchFamily="34"/>
              </a:defRPr>
            </a:lvl1pPr>
          </a:lstStyle>
          <a:p>
            <a:r>
              <a:rPr lang="en-US" dirty="0"/>
              <a:t>Click to edit presentation title</a:t>
            </a:r>
          </a:p>
        </p:txBody>
      </p:sp>
      <p:sp>
        <p:nvSpPr>
          <p:cNvPr id="4" name="TextBox 3">
            <a:extLst>
              <a:ext uri="{FF2B5EF4-FFF2-40B4-BE49-F238E27FC236}">
                <a16:creationId xmlns:a16="http://schemas.microsoft.com/office/drawing/2014/main" id="{5C0FADB9-8779-AD09-50CD-9372E44ADA62}"/>
              </a:ext>
            </a:extLst>
          </p:cNvPr>
          <p:cNvSpPr txBox="1"/>
          <p:nvPr userDrawn="1"/>
        </p:nvSpPr>
        <p:spPr>
          <a:xfrm>
            <a:off x="9537701" y="657463"/>
            <a:ext cx="2349500" cy="5715613"/>
          </a:xfrm>
          <a:prstGeom prst="rect">
            <a:avLst/>
          </a:prstGeom>
        </p:spPr>
        <p:txBody>
          <a:bodyPr wrap="square" rtlCol="0" anchor="ctr">
            <a:normAutofit/>
          </a:bodyPr>
          <a:lstStyle/>
          <a:p>
            <a:pPr algn="l"/>
            <a:endParaRPr lang="en-US" sz="1400" dirty="0"/>
          </a:p>
        </p:txBody>
      </p:sp>
      <p:sp>
        <p:nvSpPr>
          <p:cNvPr id="11" name="TextBox 10">
            <a:extLst>
              <a:ext uri="{FF2B5EF4-FFF2-40B4-BE49-F238E27FC236}">
                <a16:creationId xmlns:a16="http://schemas.microsoft.com/office/drawing/2014/main" id="{548653C3-74BC-B089-D9C2-E2B87AA636CD}"/>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9" name="TextBox 8">
            <a:extLst>
              <a:ext uri="{FF2B5EF4-FFF2-40B4-BE49-F238E27FC236}">
                <a16:creationId xmlns:a16="http://schemas.microsoft.com/office/drawing/2014/main" id="{7C9B2D5A-356A-92EF-431E-1688AFFB2F7F}"/>
              </a:ext>
            </a:extLst>
          </p:cNvPr>
          <p:cNvSpPr txBox="1"/>
          <p:nvPr userDrawn="1"/>
        </p:nvSpPr>
        <p:spPr>
          <a:xfrm>
            <a:off x="6096000" y="6501284"/>
            <a:ext cx="2888973" cy="256868"/>
          </a:xfrm>
          <a:prstGeom prst="rect">
            <a:avLst/>
          </a:prstGeom>
        </p:spPr>
        <p:txBody>
          <a:bodyPr wrap="square" rtlCol="0" anchor="ctr">
            <a:normAutofit/>
          </a:bodyPr>
          <a:lstStyle/>
          <a:p>
            <a:pPr algn="r"/>
            <a:r>
              <a:rPr lang="en-US" sz="800" dirty="0"/>
              <a:t>CalOptima Health, A Public Agency</a:t>
            </a:r>
          </a:p>
        </p:txBody>
      </p:sp>
      <p:sp>
        <p:nvSpPr>
          <p:cNvPr id="12" name="TextBox 11">
            <a:extLst>
              <a:ext uri="{FF2B5EF4-FFF2-40B4-BE49-F238E27FC236}">
                <a16:creationId xmlns:a16="http://schemas.microsoft.com/office/drawing/2014/main" id="{F14846DD-9D1D-8369-F8F5-B982D0803156}"/>
              </a:ext>
            </a:extLst>
          </p:cNvPr>
          <p:cNvSpPr txBox="1"/>
          <p:nvPr userDrawn="1"/>
        </p:nvSpPr>
        <p:spPr>
          <a:xfrm>
            <a:off x="9537701" y="302149"/>
            <a:ext cx="2349500" cy="6181725"/>
          </a:xfrm>
          <a:prstGeom prst="rect">
            <a:avLst/>
          </a:prstGeom>
        </p:spPr>
        <p:txBody>
          <a:bodyPr wrap="square" rtlCol="0" anchor="ctr">
            <a:noAutofit/>
          </a:bodyPr>
          <a:lstStyle/>
          <a:p>
            <a:pPr algn="l"/>
            <a:r>
              <a:rPr lang="en-US" sz="2400" dirty="0">
                <a:solidFill>
                  <a:schemeClr val="bg1"/>
                </a:solidFill>
              </a:rPr>
              <a:t>Our Mission​</a:t>
            </a:r>
            <a:br>
              <a:rPr lang="en-US" sz="2400" dirty="0">
                <a:solidFill>
                  <a:schemeClr val="bg1"/>
                </a:solidFill>
              </a:rPr>
            </a:br>
            <a:r>
              <a:rPr lang="en-US" sz="1400" dirty="0">
                <a:solidFill>
                  <a:schemeClr val="bg1"/>
                </a:solidFill>
              </a:rPr>
              <a:t>To serve member health with excellence and dignity, respecting the value and needs of each person.​</a:t>
            </a:r>
          </a:p>
          <a:p>
            <a:pPr algn="l"/>
            <a:endParaRPr lang="en-US" sz="1400" dirty="0">
              <a:solidFill>
                <a:schemeClr val="bg1"/>
              </a:solidFill>
            </a:endParaRPr>
          </a:p>
          <a:p>
            <a:pPr algn="l"/>
            <a:r>
              <a:rPr lang="en-US" sz="2400" dirty="0">
                <a:solidFill>
                  <a:schemeClr val="bg1"/>
                </a:solidFill>
              </a:rPr>
              <a:t>Our Vision</a:t>
            </a:r>
            <a:br>
              <a:rPr lang="en-US" sz="1400" dirty="0">
                <a:solidFill>
                  <a:schemeClr val="bg1"/>
                </a:solidFill>
              </a:rPr>
            </a:br>
            <a:r>
              <a:rPr lang="en-US" sz="1400" dirty="0">
                <a:solidFill>
                  <a:schemeClr val="bg1"/>
                </a:solidFill>
              </a:rPr>
              <a:t>By 2027, remove barriers to health care access for our members, implement same-day treatment authorizations and </a:t>
            </a:r>
            <a:br>
              <a:rPr lang="en-US" sz="1400" dirty="0">
                <a:solidFill>
                  <a:schemeClr val="bg1"/>
                </a:solidFill>
              </a:rPr>
            </a:br>
            <a:r>
              <a:rPr lang="en-US" sz="1400" dirty="0">
                <a:solidFill>
                  <a:schemeClr val="bg1"/>
                </a:solidFill>
              </a:rPr>
              <a:t>real-time claims payments for our providers, and annually assess members’ social determinants of health.</a:t>
            </a:r>
          </a:p>
        </p:txBody>
      </p:sp>
    </p:spTree>
    <p:extLst>
      <p:ext uri="{BB962C8B-B14F-4D97-AF65-F5344CB8AC3E}">
        <p14:creationId xmlns:p14="http://schemas.microsoft.com/office/powerpoint/2010/main" val="40442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CEE30E31-E5D2-779F-7A14-F8C64C28DFC5}"/>
              </a:ext>
            </a:extLst>
          </p:cNvPr>
          <p:cNvSpPr/>
          <p:nvPr userDrawn="1"/>
        </p:nvSpPr>
        <p:spPr>
          <a:xfrm rot="16200000">
            <a:off x="11419363" y="6095874"/>
            <a:ext cx="662703" cy="882569"/>
          </a:xfrm>
          <a:prstGeom prst="round1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0B5FAB35-EE18-49F2-809D-5DB0BBFD7C8C}"/>
              </a:ext>
            </a:extLst>
          </p:cNvPr>
          <p:cNvSpPr>
            <a:spLocks noGrp="1"/>
          </p:cNvSpPr>
          <p:nvPr>
            <p:ph idx="1" hasCustomPrompt="1"/>
          </p:nvPr>
        </p:nvSpPr>
        <p:spPr/>
        <p:txBody>
          <a:bodyPr>
            <a:noAutofit/>
          </a:bodyPr>
          <a:lstStyle>
            <a:lvl1pPr>
              <a:defRPr/>
            </a:lvl1pPr>
          </a:lstStyle>
          <a:p>
            <a:pPr lvl="0"/>
            <a:r>
              <a:rPr lang="en-US" dirty="0"/>
              <a:t>Click to edit slide text</a:t>
            </a:r>
          </a:p>
          <a:p>
            <a:pPr lvl="1"/>
            <a:r>
              <a:rPr lang="en-US" dirty="0"/>
              <a:t>Second level</a:t>
            </a:r>
          </a:p>
          <a:p>
            <a:pPr lvl="2"/>
            <a:r>
              <a:rPr lang="en-US" dirty="0"/>
              <a:t>Third level</a:t>
            </a:r>
          </a:p>
          <a:p>
            <a:pPr lvl="3"/>
            <a:r>
              <a:rPr lang="en-US" dirty="0"/>
              <a:t>Fourth level</a:t>
            </a:r>
          </a:p>
        </p:txBody>
      </p:sp>
      <p:sp>
        <p:nvSpPr>
          <p:cNvPr id="10" name="Title Placeholder 1">
            <a:extLst>
              <a:ext uri="{FF2B5EF4-FFF2-40B4-BE49-F238E27FC236}">
                <a16:creationId xmlns:a16="http://schemas.microsoft.com/office/drawing/2014/main" id="{32128C67-198F-4D70-B319-5380B5DF6FCB}"/>
              </a:ext>
            </a:extLst>
          </p:cNvPr>
          <p:cNvSpPr>
            <a:spLocks noGrp="1"/>
          </p:cNvSpPr>
          <p:nvPr>
            <p:ph type="title" hasCustomPrompt="1"/>
          </p:nvPr>
        </p:nvSpPr>
        <p:spPr>
          <a:xfrm>
            <a:off x="838200" y="238125"/>
            <a:ext cx="10515600" cy="1001857"/>
          </a:xfrm>
          <a:prstGeom prst="rect">
            <a:avLst/>
          </a:prstGeom>
        </p:spPr>
        <p:txBody>
          <a:bodyPr vert="horz" lIns="91440" tIns="45720" rIns="91440" bIns="45720" rtlCol="0" anchor="b">
            <a:noAutofit/>
          </a:bodyPr>
          <a:lstStyle>
            <a:lvl1pPr>
              <a:defRPr sz="3600">
                <a:solidFill>
                  <a:schemeClr val="accent3"/>
                </a:solidFill>
              </a:defRPr>
            </a:lvl1pPr>
          </a:lstStyle>
          <a:p>
            <a:r>
              <a:rPr lang="en-US" dirty="0"/>
              <a:t>Click to edit slide title</a:t>
            </a:r>
          </a:p>
        </p:txBody>
      </p:sp>
      <p:pic>
        <p:nvPicPr>
          <p:cNvPr id="11" name="Picture 10">
            <a:extLst>
              <a:ext uri="{FF2B5EF4-FFF2-40B4-BE49-F238E27FC236}">
                <a16:creationId xmlns:a16="http://schemas.microsoft.com/office/drawing/2014/main" id="{775FB478-4C1D-4160-BB0A-D4A354BFEF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05389" y="6244808"/>
            <a:ext cx="1988275" cy="502555"/>
          </a:xfrm>
          <a:prstGeom prst="rect">
            <a:avLst/>
          </a:prstGeom>
        </p:spPr>
      </p:pic>
      <p:sp>
        <p:nvSpPr>
          <p:cNvPr id="14" name="TextBox 13">
            <a:extLst>
              <a:ext uri="{FF2B5EF4-FFF2-40B4-BE49-F238E27FC236}">
                <a16:creationId xmlns:a16="http://schemas.microsoft.com/office/drawing/2014/main" id="{EAD5F6A3-2278-4892-B246-6BF946201841}"/>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4" name="Text Placeholder 3">
            <a:extLst>
              <a:ext uri="{FF2B5EF4-FFF2-40B4-BE49-F238E27FC236}">
                <a16:creationId xmlns:a16="http://schemas.microsoft.com/office/drawing/2014/main" id="{CDA57763-F9C1-4879-A5DF-053ABE637FD7}"/>
              </a:ext>
            </a:extLst>
          </p:cNvPr>
          <p:cNvSpPr>
            <a:spLocks noGrp="1"/>
          </p:cNvSpPr>
          <p:nvPr>
            <p:ph type="body" sz="quarter" idx="10" hasCustomPrompt="1"/>
          </p:nvPr>
        </p:nvSpPr>
        <p:spPr>
          <a:xfrm>
            <a:off x="838203" y="6244808"/>
            <a:ext cx="7246752" cy="467627"/>
          </a:xfrm>
        </p:spPr>
        <p:txBody>
          <a:bodyPr anchor="b">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add footnote text</a:t>
            </a:r>
          </a:p>
        </p:txBody>
      </p:sp>
      <p:sp>
        <p:nvSpPr>
          <p:cNvPr id="9" name="Rectangle 8">
            <a:extLst>
              <a:ext uri="{FF2B5EF4-FFF2-40B4-BE49-F238E27FC236}">
                <a16:creationId xmlns:a16="http://schemas.microsoft.com/office/drawing/2014/main" id="{6D8D3CD5-6C52-4F3A-22FF-D7088257E316}"/>
              </a:ext>
            </a:extLst>
          </p:cNvPr>
          <p:cNvSpPr/>
          <p:nvPr userDrawn="1"/>
        </p:nvSpPr>
        <p:spPr>
          <a:xfrm>
            <a:off x="0" y="0"/>
            <a:ext cx="279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2685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lide">
    <p:bg>
      <p:bgPr>
        <a:solidFill>
          <a:srgbClr val="00B050"/>
        </a:solidFill>
        <a:effectLst/>
      </p:bgPr>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8DFDABAC-DE07-4375-B32E-7761E6C6C196}"/>
              </a:ext>
            </a:extLst>
          </p:cNvPr>
          <p:cNvSpPr>
            <a:spLocks noGrp="1"/>
          </p:cNvSpPr>
          <p:nvPr>
            <p:ph type="title" hasCustomPrompt="1"/>
          </p:nvPr>
        </p:nvSpPr>
        <p:spPr>
          <a:xfrm>
            <a:off x="838200" y="2412207"/>
            <a:ext cx="10515600" cy="1001857"/>
          </a:xfrm>
        </p:spPr>
        <p:txBody>
          <a:bodyPr anchor="ctr">
            <a:noAutofit/>
          </a:bodyPr>
          <a:lstStyle>
            <a:lvl1pPr>
              <a:defRPr sz="4800">
                <a:solidFill>
                  <a:schemeClr val="tx1"/>
                </a:solidFill>
              </a:defRPr>
            </a:lvl1pPr>
          </a:lstStyle>
          <a:p>
            <a:r>
              <a:rPr lang="en-US" dirty="0"/>
              <a:t>Click to edit section title</a:t>
            </a:r>
          </a:p>
        </p:txBody>
      </p:sp>
      <p:sp>
        <p:nvSpPr>
          <p:cNvPr id="9" name="Text Placeholder 16">
            <a:extLst>
              <a:ext uri="{FF2B5EF4-FFF2-40B4-BE49-F238E27FC236}">
                <a16:creationId xmlns:a16="http://schemas.microsoft.com/office/drawing/2014/main" id="{D8E70967-02EB-45B3-9FD1-249E827B1794}"/>
              </a:ext>
            </a:extLst>
          </p:cNvPr>
          <p:cNvSpPr>
            <a:spLocks noGrp="1"/>
          </p:cNvSpPr>
          <p:nvPr>
            <p:ph type="body" sz="quarter" idx="11" hasCustomPrompt="1"/>
          </p:nvPr>
        </p:nvSpPr>
        <p:spPr>
          <a:xfrm>
            <a:off x="738191" y="4784726"/>
            <a:ext cx="10529887" cy="1001857"/>
          </a:xfrm>
        </p:spPr>
        <p:txBody>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If changing presenters, enter name, job title, department</a:t>
            </a:r>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A6379-62F0-E46C-A261-38F6F5A32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05389" y="6244946"/>
            <a:ext cx="1987178" cy="502007"/>
          </a:xfrm>
          <a:prstGeom prst="rect">
            <a:avLst/>
          </a:prstGeom>
        </p:spPr>
      </p:pic>
    </p:spTree>
    <p:extLst>
      <p:ext uri="{BB962C8B-B14F-4D97-AF65-F5344CB8AC3E}">
        <p14:creationId xmlns:p14="http://schemas.microsoft.com/office/powerpoint/2010/main" val="310162021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B050"/>
        </a:solidFill>
        <a:effectLst/>
      </p:bgPr>
    </p:bg>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964F28E1-8593-CF36-B8F1-6003B63543A2}"/>
              </a:ext>
            </a:extLst>
          </p:cNvPr>
          <p:cNvSpPr/>
          <p:nvPr userDrawn="1"/>
        </p:nvSpPr>
        <p:spPr>
          <a:xfrm rot="16200000">
            <a:off x="11432063" y="6094889"/>
            <a:ext cx="662703" cy="882569"/>
          </a:xfrm>
          <a:prstGeom prst="round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FAF1D2-447A-55AB-2E97-896C0223F5FE}"/>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tx1"/>
                </a:solidFill>
              </a:rPr>
              <a:pPr algn="ctr"/>
              <a:t>‹#›</a:t>
            </a:fld>
            <a:endParaRPr lang="en-US" sz="1200" i="1" dirty="0">
              <a:solidFill>
                <a:schemeClr val="tx1"/>
              </a:solidFill>
            </a:endParaRPr>
          </a:p>
        </p:txBody>
      </p:sp>
      <p:cxnSp>
        <p:nvCxnSpPr>
          <p:cNvPr id="3" name="Straight Connector 2">
            <a:extLst>
              <a:ext uri="{FF2B5EF4-FFF2-40B4-BE49-F238E27FC236}">
                <a16:creationId xmlns:a16="http://schemas.microsoft.com/office/drawing/2014/main" id="{3ECCA588-62C4-D4A3-0F50-EBB4E1CBA2BE}"/>
              </a:ext>
            </a:extLst>
          </p:cNvPr>
          <p:cNvCxnSpPr>
            <a:cxnSpLocks/>
          </p:cNvCxnSpPr>
          <p:nvPr userDrawn="1"/>
        </p:nvCxnSpPr>
        <p:spPr>
          <a:xfrm>
            <a:off x="2831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FA6379-62F0-E46C-A261-38F6F5A32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63239" y="946573"/>
            <a:ext cx="7065522" cy="1784913"/>
          </a:xfrm>
          <a:prstGeom prst="rect">
            <a:avLst/>
          </a:prstGeom>
        </p:spPr>
      </p:pic>
      <p:pic>
        <p:nvPicPr>
          <p:cNvPr id="20" name="Picture 19" descr="Icon&#10;&#10;Description automatically generated">
            <a:extLst>
              <a:ext uri="{FF2B5EF4-FFF2-40B4-BE49-F238E27FC236}">
                <a16:creationId xmlns:a16="http://schemas.microsoft.com/office/drawing/2014/main" id="{AD7889BA-6727-50F7-124F-67633F6630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8994" y="4626178"/>
            <a:ext cx="357927" cy="359086"/>
          </a:xfrm>
          <a:prstGeom prst="rect">
            <a:avLst/>
          </a:prstGeom>
        </p:spPr>
      </p:pic>
      <p:pic>
        <p:nvPicPr>
          <p:cNvPr id="21" name="Picture 20" descr="Icon&#10;&#10;Description automatically generated">
            <a:extLst>
              <a:ext uri="{FF2B5EF4-FFF2-40B4-BE49-F238E27FC236}">
                <a16:creationId xmlns:a16="http://schemas.microsoft.com/office/drawing/2014/main" id="{5C9CCA95-AED1-2335-A8F1-7250175CC8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107" y="4618126"/>
            <a:ext cx="388621" cy="388621"/>
          </a:xfrm>
          <a:prstGeom prst="rect">
            <a:avLst/>
          </a:prstGeom>
        </p:spPr>
      </p:pic>
      <p:pic>
        <p:nvPicPr>
          <p:cNvPr id="22" name="Picture 21" descr="Logo&#10;&#10;Description automatically generated">
            <a:extLst>
              <a:ext uri="{FF2B5EF4-FFF2-40B4-BE49-F238E27FC236}">
                <a16:creationId xmlns:a16="http://schemas.microsoft.com/office/drawing/2014/main" id="{D9F12D58-E77C-876C-9560-29A598C8B34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5212" y="4506251"/>
            <a:ext cx="609723" cy="609723"/>
          </a:xfrm>
          <a:prstGeom prst="rect">
            <a:avLst/>
          </a:prstGeom>
        </p:spPr>
      </p:pic>
      <p:sp>
        <p:nvSpPr>
          <p:cNvPr id="23" name="TextBox 22">
            <a:extLst>
              <a:ext uri="{FF2B5EF4-FFF2-40B4-BE49-F238E27FC236}">
                <a16:creationId xmlns:a16="http://schemas.microsoft.com/office/drawing/2014/main" id="{CD69554C-C587-5F85-B2D0-781B2F01A596}"/>
              </a:ext>
            </a:extLst>
          </p:cNvPr>
          <p:cNvSpPr txBox="1"/>
          <p:nvPr userDrawn="1"/>
        </p:nvSpPr>
        <p:spPr>
          <a:xfrm>
            <a:off x="5926453" y="4498679"/>
            <a:ext cx="2120496" cy="622140"/>
          </a:xfrm>
          <a:prstGeom prst="rect">
            <a:avLst/>
          </a:prstGeom>
        </p:spPr>
        <p:txBody>
          <a:bodyPr wrap="none" rtlCol="0" anchor="ctr">
            <a:normAutofit/>
          </a:bodyPr>
          <a:lstStyle/>
          <a:p>
            <a:r>
              <a:rPr lang="en-US" sz="2200" dirty="0">
                <a:solidFill>
                  <a:schemeClr val="tx1"/>
                </a:solidFill>
              </a:rPr>
              <a:t>@CalOptima</a:t>
            </a:r>
          </a:p>
        </p:txBody>
      </p:sp>
      <p:sp>
        <p:nvSpPr>
          <p:cNvPr id="24" name="TextBox 23">
            <a:extLst>
              <a:ext uri="{FF2B5EF4-FFF2-40B4-BE49-F238E27FC236}">
                <a16:creationId xmlns:a16="http://schemas.microsoft.com/office/drawing/2014/main" id="{D8B2D648-C772-1742-FBD8-349A7A763962}"/>
              </a:ext>
            </a:extLst>
          </p:cNvPr>
          <p:cNvSpPr txBox="1"/>
          <p:nvPr userDrawn="1"/>
        </p:nvSpPr>
        <p:spPr>
          <a:xfrm>
            <a:off x="4082458" y="4023506"/>
            <a:ext cx="4140909" cy="629711"/>
          </a:xfrm>
          <a:prstGeom prst="rect">
            <a:avLst/>
          </a:prstGeom>
        </p:spPr>
        <p:txBody>
          <a:bodyPr wrap="none" rtlCol="0" anchor="ctr">
            <a:noAutofit/>
          </a:bodyPr>
          <a:lstStyle/>
          <a:p>
            <a:pPr algn="ctr"/>
            <a:r>
              <a:rPr lang="en-US" sz="2200" dirty="0">
                <a:solidFill>
                  <a:schemeClr val="tx1"/>
                </a:solidFill>
              </a:rPr>
              <a:t>www.caloptima.org</a:t>
            </a:r>
          </a:p>
        </p:txBody>
      </p:sp>
      <p:sp>
        <p:nvSpPr>
          <p:cNvPr id="25" name="TextBox 24">
            <a:extLst>
              <a:ext uri="{FF2B5EF4-FFF2-40B4-BE49-F238E27FC236}">
                <a16:creationId xmlns:a16="http://schemas.microsoft.com/office/drawing/2014/main" id="{C5E85DA5-B603-E9C6-BF6D-7D7523201988}"/>
              </a:ext>
            </a:extLst>
          </p:cNvPr>
          <p:cNvSpPr txBox="1"/>
          <p:nvPr userDrawn="1"/>
        </p:nvSpPr>
        <p:spPr>
          <a:xfrm>
            <a:off x="4082458" y="3600905"/>
            <a:ext cx="4140909" cy="629711"/>
          </a:xfrm>
          <a:prstGeom prst="rect">
            <a:avLst/>
          </a:prstGeom>
        </p:spPr>
        <p:txBody>
          <a:bodyPr wrap="none" rtlCol="0" anchor="ctr">
            <a:noAutofit/>
          </a:bodyPr>
          <a:lstStyle/>
          <a:p>
            <a:pPr algn="ctr"/>
            <a:r>
              <a:rPr lang="en-US" sz="2800" dirty="0">
                <a:solidFill>
                  <a:schemeClr val="tx1"/>
                </a:solidFill>
              </a:rPr>
              <a:t>Stay Connected With Us</a:t>
            </a:r>
          </a:p>
        </p:txBody>
      </p:sp>
    </p:spTree>
    <p:extLst>
      <p:ext uri="{BB962C8B-B14F-4D97-AF65-F5344CB8AC3E}">
        <p14:creationId xmlns:p14="http://schemas.microsoft.com/office/powerpoint/2010/main" val="106021027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75E2D-A463-A99F-83E2-956250B4D3E9}"/>
              </a:ext>
            </a:extLst>
          </p:cNvPr>
          <p:cNvSpPr/>
          <p:nvPr userDrawn="1"/>
        </p:nvSpPr>
        <p:spPr>
          <a:xfrm>
            <a:off x="9245601" y="0"/>
            <a:ext cx="2946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800" dirty="0"/>
          </a:p>
        </p:txBody>
      </p:sp>
      <p:pic>
        <p:nvPicPr>
          <p:cNvPr id="10" name="Picture 9">
            <a:extLst>
              <a:ext uri="{FF2B5EF4-FFF2-40B4-BE49-F238E27FC236}">
                <a16:creationId xmlns:a16="http://schemas.microsoft.com/office/drawing/2014/main" id="{C5B0C151-3849-4FA4-A37C-943D0B2F42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421" y="675829"/>
            <a:ext cx="5494031" cy="1403607"/>
          </a:xfrm>
          <a:prstGeom prst="rect">
            <a:avLst/>
          </a:prstGeom>
        </p:spPr>
      </p:pic>
      <p:sp>
        <p:nvSpPr>
          <p:cNvPr id="17" name="Text Placeholder 16">
            <a:extLst>
              <a:ext uri="{FF2B5EF4-FFF2-40B4-BE49-F238E27FC236}">
                <a16:creationId xmlns:a16="http://schemas.microsoft.com/office/drawing/2014/main" id="{F33A105D-2A5B-4617-A2EE-A7E9F80C8B11}"/>
              </a:ext>
            </a:extLst>
          </p:cNvPr>
          <p:cNvSpPr>
            <a:spLocks noGrp="1"/>
          </p:cNvSpPr>
          <p:nvPr>
            <p:ph type="body" sz="quarter" idx="11" hasCustomPrompt="1"/>
          </p:nvPr>
        </p:nvSpPr>
        <p:spPr>
          <a:xfrm>
            <a:off x="738191" y="4784725"/>
            <a:ext cx="8246783" cy="1588350"/>
          </a:xfrm>
        </p:spPr>
        <p:txBody>
          <a:bodyPr>
            <a:noAutofit/>
          </a:bodyPr>
          <a:lstStyle>
            <a:lvl1pPr marL="0" marR="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sz="2000">
                <a:latin typeface="Noto Sans" panose="020B0502040504020204" pitchFamily="34"/>
                <a:ea typeface="Noto Sans" panose="020B0502040504020204" pitchFamily="34"/>
                <a:cs typeface="Noto Sans" panose="020B0502040504020204" pitchFamily="34"/>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400"/>
              </a:spcBef>
              <a:spcAft>
                <a:spcPts val="400"/>
              </a:spcAft>
              <a:buClr>
                <a:schemeClr val="accent3"/>
              </a:buClr>
              <a:buSzPct val="100000"/>
              <a:buFont typeface="Arial" panose="020B0604020202020204" pitchFamily="34" charset="0"/>
              <a:buNone/>
              <a:tabLst/>
              <a:defRPr/>
            </a:pPr>
            <a:r>
              <a:rPr lang="en-US" dirty="0"/>
              <a:t>Click to edit meeting title</a:t>
            </a:r>
            <a:br>
              <a:rPr lang="en-US" dirty="0"/>
            </a:br>
            <a:r>
              <a:rPr lang="en-US" dirty="0"/>
              <a:t>Month 01, 2022</a:t>
            </a:r>
            <a:br>
              <a:rPr lang="en-US" dirty="0"/>
            </a:br>
            <a:br>
              <a:rPr lang="en-US" dirty="0"/>
            </a:br>
            <a:r>
              <a:rPr lang="en-US" dirty="0"/>
              <a:t>Enter your name, job title, department</a:t>
            </a:r>
          </a:p>
        </p:txBody>
      </p:sp>
      <p:sp>
        <p:nvSpPr>
          <p:cNvPr id="3" name="Title 2">
            <a:extLst>
              <a:ext uri="{FF2B5EF4-FFF2-40B4-BE49-F238E27FC236}">
                <a16:creationId xmlns:a16="http://schemas.microsoft.com/office/drawing/2014/main" id="{7228F949-6BB1-44F6-8AE2-48AC7F4BABEA}"/>
              </a:ext>
            </a:extLst>
          </p:cNvPr>
          <p:cNvSpPr>
            <a:spLocks noGrp="1"/>
          </p:cNvSpPr>
          <p:nvPr>
            <p:ph type="title" hasCustomPrompt="1"/>
          </p:nvPr>
        </p:nvSpPr>
        <p:spPr>
          <a:xfrm>
            <a:off x="738191" y="2586182"/>
            <a:ext cx="8246783" cy="2071546"/>
          </a:xfrm>
        </p:spPr>
        <p:txBody>
          <a:bodyPr/>
          <a:lstStyle>
            <a:lvl1pPr>
              <a:defRPr sz="3600">
                <a:solidFill>
                  <a:schemeClr val="accent3"/>
                </a:solidFill>
                <a:latin typeface="Noto Sans" panose="020B0502040504020204" pitchFamily="34"/>
                <a:ea typeface="Noto Sans" panose="020B0502040504020204" pitchFamily="34"/>
                <a:cs typeface="Noto Sans" panose="020B0502040504020204" pitchFamily="34"/>
              </a:defRPr>
            </a:lvl1pPr>
          </a:lstStyle>
          <a:p>
            <a:r>
              <a:rPr lang="en-US" dirty="0"/>
              <a:t>Click to edit presentation title</a:t>
            </a:r>
          </a:p>
        </p:txBody>
      </p:sp>
      <p:sp>
        <p:nvSpPr>
          <p:cNvPr id="4" name="TextBox 3">
            <a:extLst>
              <a:ext uri="{FF2B5EF4-FFF2-40B4-BE49-F238E27FC236}">
                <a16:creationId xmlns:a16="http://schemas.microsoft.com/office/drawing/2014/main" id="{5C0FADB9-8779-AD09-50CD-9372E44ADA62}"/>
              </a:ext>
            </a:extLst>
          </p:cNvPr>
          <p:cNvSpPr txBox="1"/>
          <p:nvPr userDrawn="1"/>
        </p:nvSpPr>
        <p:spPr>
          <a:xfrm>
            <a:off x="9537701" y="657463"/>
            <a:ext cx="2349500" cy="5715613"/>
          </a:xfrm>
          <a:prstGeom prst="rect">
            <a:avLst/>
          </a:prstGeom>
        </p:spPr>
        <p:txBody>
          <a:bodyPr wrap="square" rtlCol="0" anchor="ctr">
            <a:normAutofit/>
          </a:bodyPr>
          <a:lstStyle/>
          <a:p>
            <a:pPr algn="l"/>
            <a:endParaRPr lang="en-US" sz="1400" dirty="0"/>
          </a:p>
        </p:txBody>
      </p:sp>
      <p:sp>
        <p:nvSpPr>
          <p:cNvPr id="11" name="TextBox 10">
            <a:extLst>
              <a:ext uri="{FF2B5EF4-FFF2-40B4-BE49-F238E27FC236}">
                <a16:creationId xmlns:a16="http://schemas.microsoft.com/office/drawing/2014/main" id="{548653C3-74BC-B089-D9C2-E2B87AA636CD}"/>
              </a:ext>
            </a:extLst>
          </p:cNvPr>
          <p:cNvSpPr txBox="1"/>
          <p:nvPr userDrawn="1"/>
        </p:nvSpPr>
        <p:spPr>
          <a:xfrm>
            <a:off x="11454586" y="6381941"/>
            <a:ext cx="592255" cy="276999"/>
          </a:xfrm>
          <a:prstGeom prst="rect">
            <a:avLst/>
          </a:prstGeom>
          <a:noFill/>
        </p:spPr>
        <p:txBody>
          <a:bodyPr wrap="square" rtlCol="0" anchor="ctr">
            <a:spAutoFit/>
          </a:bodyPr>
          <a:lstStyle/>
          <a:p>
            <a:pPr algn="ctr"/>
            <a:fld id="{34A5C45A-F1AF-4BA9-A77E-354CA2DC8197}" type="slidenum">
              <a:rPr lang="en-US" sz="1200" i="1" smtClean="0">
                <a:solidFill>
                  <a:schemeClr val="bg1"/>
                </a:solidFill>
              </a:rPr>
              <a:pPr algn="ctr"/>
              <a:t>‹#›</a:t>
            </a:fld>
            <a:endParaRPr lang="en-US" sz="1200" i="1" dirty="0">
              <a:solidFill>
                <a:schemeClr val="bg1"/>
              </a:solidFill>
            </a:endParaRPr>
          </a:p>
        </p:txBody>
      </p:sp>
      <p:sp>
        <p:nvSpPr>
          <p:cNvPr id="9" name="TextBox 8">
            <a:extLst>
              <a:ext uri="{FF2B5EF4-FFF2-40B4-BE49-F238E27FC236}">
                <a16:creationId xmlns:a16="http://schemas.microsoft.com/office/drawing/2014/main" id="{7C9B2D5A-356A-92EF-431E-1688AFFB2F7F}"/>
              </a:ext>
            </a:extLst>
          </p:cNvPr>
          <p:cNvSpPr txBox="1"/>
          <p:nvPr userDrawn="1"/>
        </p:nvSpPr>
        <p:spPr>
          <a:xfrm>
            <a:off x="6096000" y="6501284"/>
            <a:ext cx="2888973" cy="256868"/>
          </a:xfrm>
          <a:prstGeom prst="rect">
            <a:avLst/>
          </a:prstGeom>
        </p:spPr>
        <p:txBody>
          <a:bodyPr wrap="square" rtlCol="0" anchor="ctr">
            <a:normAutofit/>
          </a:bodyPr>
          <a:lstStyle/>
          <a:p>
            <a:pPr algn="r"/>
            <a:r>
              <a:rPr lang="en-US" sz="800" dirty="0"/>
              <a:t>CalOptima Health, A Public Agency</a:t>
            </a:r>
          </a:p>
        </p:txBody>
      </p:sp>
      <p:sp>
        <p:nvSpPr>
          <p:cNvPr id="12" name="TextBox 11">
            <a:extLst>
              <a:ext uri="{FF2B5EF4-FFF2-40B4-BE49-F238E27FC236}">
                <a16:creationId xmlns:a16="http://schemas.microsoft.com/office/drawing/2014/main" id="{151B6F59-DAD2-092D-378C-FEF8F958C05D}"/>
              </a:ext>
            </a:extLst>
          </p:cNvPr>
          <p:cNvSpPr txBox="1"/>
          <p:nvPr userDrawn="1"/>
        </p:nvSpPr>
        <p:spPr>
          <a:xfrm>
            <a:off x="9537701" y="302149"/>
            <a:ext cx="2349500" cy="6181725"/>
          </a:xfrm>
          <a:prstGeom prst="rect">
            <a:avLst/>
          </a:prstGeom>
        </p:spPr>
        <p:txBody>
          <a:bodyPr wrap="square" rtlCol="0" anchor="ctr">
            <a:noAutofit/>
          </a:bodyPr>
          <a:lstStyle/>
          <a:p>
            <a:pPr algn="l"/>
            <a:r>
              <a:rPr lang="en-US" sz="2400" dirty="0">
                <a:solidFill>
                  <a:schemeClr val="bg1"/>
                </a:solidFill>
              </a:rPr>
              <a:t>Our Mission​</a:t>
            </a:r>
            <a:br>
              <a:rPr lang="en-US" sz="2400" dirty="0">
                <a:solidFill>
                  <a:schemeClr val="bg1"/>
                </a:solidFill>
              </a:rPr>
            </a:br>
            <a:r>
              <a:rPr lang="en-US" sz="1400" dirty="0">
                <a:solidFill>
                  <a:schemeClr val="bg1"/>
                </a:solidFill>
              </a:rPr>
              <a:t>To serve member health with excellence and dignity, respecting the value and needs of each person.​</a:t>
            </a:r>
          </a:p>
          <a:p>
            <a:pPr algn="l"/>
            <a:endParaRPr lang="en-US" sz="1400" dirty="0">
              <a:solidFill>
                <a:schemeClr val="bg1"/>
              </a:solidFill>
            </a:endParaRPr>
          </a:p>
          <a:p>
            <a:pPr algn="l"/>
            <a:r>
              <a:rPr lang="en-US" sz="2400" dirty="0">
                <a:solidFill>
                  <a:schemeClr val="bg1"/>
                </a:solidFill>
              </a:rPr>
              <a:t>Our Vision</a:t>
            </a:r>
            <a:br>
              <a:rPr lang="en-US" sz="1400" dirty="0">
                <a:solidFill>
                  <a:schemeClr val="bg1"/>
                </a:solidFill>
              </a:rPr>
            </a:br>
            <a:r>
              <a:rPr lang="en-US" sz="1400" dirty="0">
                <a:solidFill>
                  <a:schemeClr val="bg1"/>
                </a:solidFill>
              </a:rPr>
              <a:t>By 2027, remove barriers to health care access for our members, implement same-day treatment authorizations and </a:t>
            </a:r>
            <a:br>
              <a:rPr lang="en-US" sz="1400" dirty="0">
                <a:solidFill>
                  <a:schemeClr val="bg1"/>
                </a:solidFill>
              </a:rPr>
            </a:br>
            <a:r>
              <a:rPr lang="en-US" sz="1400" dirty="0">
                <a:solidFill>
                  <a:schemeClr val="bg1"/>
                </a:solidFill>
              </a:rPr>
              <a:t>real-time claims payments for our providers, and annually assess members’ social determinants of health.</a:t>
            </a:r>
          </a:p>
        </p:txBody>
      </p:sp>
    </p:spTree>
    <p:extLst>
      <p:ext uri="{BB962C8B-B14F-4D97-AF65-F5344CB8AC3E}">
        <p14:creationId xmlns:p14="http://schemas.microsoft.com/office/powerpoint/2010/main" val="3115715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1F558-905B-4DE5-8418-89B678B40283}"/>
              </a:ext>
            </a:extLst>
          </p:cNvPr>
          <p:cNvSpPr>
            <a:spLocks noGrp="1"/>
          </p:cNvSpPr>
          <p:nvPr>
            <p:ph type="title"/>
          </p:nvPr>
        </p:nvSpPr>
        <p:spPr>
          <a:xfrm>
            <a:off x="838200" y="238125"/>
            <a:ext cx="10515600" cy="1001857"/>
          </a:xfrm>
          <a:prstGeom prst="rect">
            <a:avLst/>
          </a:prstGeom>
        </p:spPr>
        <p:txBody>
          <a:bodyPr vert="horz" lIns="91440" tIns="45720" rIns="91440" bIns="45720" rtlCol="0" anchor="b">
            <a:noAutofit/>
          </a:bodyPr>
          <a:lstStyle/>
          <a:p>
            <a:r>
              <a:rPr lang="en-US" dirty="0"/>
              <a:t>Click to edit slide title</a:t>
            </a:r>
          </a:p>
        </p:txBody>
      </p:sp>
      <p:sp>
        <p:nvSpPr>
          <p:cNvPr id="3" name="Text Placeholder 2">
            <a:extLst>
              <a:ext uri="{FF2B5EF4-FFF2-40B4-BE49-F238E27FC236}">
                <a16:creationId xmlns:a16="http://schemas.microsoft.com/office/drawing/2014/main" id="{723179C2-CDB2-4229-A35B-5A2206CE1514}"/>
              </a:ext>
            </a:extLst>
          </p:cNvPr>
          <p:cNvSpPr>
            <a:spLocks noGrp="1"/>
          </p:cNvSpPr>
          <p:nvPr>
            <p:ph type="body" idx="1"/>
          </p:nvPr>
        </p:nvSpPr>
        <p:spPr>
          <a:xfrm>
            <a:off x="838200" y="1400176"/>
            <a:ext cx="10515600" cy="4714875"/>
          </a:xfrm>
          <a:prstGeom prst="rect">
            <a:avLst/>
          </a:prstGeom>
        </p:spPr>
        <p:txBody>
          <a:bodyPr vert="horz" lIns="91440" tIns="45720" rIns="91440" bIns="45720" rtlCol="0">
            <a:noAutofit/>
          </a:bodyPr>
          <a:lstStyle/>
          <a:p>
            <a:pPr lvl="0"/>
            <a:r>
              <a:rPr lang="en-US" dirty="0"/>
              <a:t>Click to edit slide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3005533"/>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68" r:id="rId3"/>
    <p:sldLayoutId id="2147483674" r:id="rId4"/>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Noto Sans" panose="020B0502040504020204" pitchFamily="34"/>
          <a:ea typeface="Noto Sans" panose="020B0502040504020204" pitchFamily="34"/>
          <a:cs typeface="Noto Sans" panose="020B0502040504020204" pitchFamily="34"/>
        </a:defRPr>
      </a:lvl1pPr>
    </p:titleStyle>
    <p:bodyStyle>
      <a:lvl1pPr marL="341313" indent="-341313"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2400" kern="1200">
          <a:solidFill>
            <a:schemeClr val="tx1"/>
          </a:solidFill>
          <a:latin typeface="Noto Sans" panose="020B0502040504020204" pitchFamily="34"/>
          <a:ea typeface="Noto Sans" panose="020B0502040504020204" pitchFamily="34"/>
          <a:cs typeface="Noto Sans" panose="020B0502040504020204" pitchFamily="34"/>
        </a:defRPr>
      </a:lvl1pPr>
      <a:lvl2pPr marL="684213" indent="-227013" algn="l" defTabSz="914400" rtl="0" eaLnBrk="1" latinLnBrk="0" hangingPunct="1">
        <a:lnSpc>
          <a:spcPct val="90000"/>
        </a:lnSpc>
        <a:spcBef>
          <a:spcPts val="400"/>
        </a:spcBef>
        <a:spcAft>
          <a:spcPts val="400"/>
        </a:spcAft>
        <a:buClr>
          <a:schemeClr val="accent3"/>
        </a:buClr>
        <a:buSzPct val="100000"/>
        <a:buFont typeface="Wingdings" panose="05000000000000000000" pitchFamily="2" charset="2"/>
        <a:buChar char="§"/>
        <a:defRPr sz="2000" kern="1200">
          <a:solidFill>
            <a:schemeClr val="tx1"/>
          </a:solidFill>
          <a:latin typeface="Noto Sans" panose="020B0502040504020204" pitchFamily="34"/>
          <a:ea typeface="Noto Sans" panose="020B0502040504020204" pitchFamily="34"/>
          <a:cs typeface="Noto Sans" panose="020B0502040504020204" pitchFamily="34"/>
        </a:defRPr>
      </a:lvl2pPr>
      <a:lvl3pPr marL="1090613" indent="-176213" algn="l" defTabSz="914400" rtl="0" eaLnBrk="1" latinLnBrk="0" hangingPunct="1">
        <a:lnSpc>
          <a:spcPct val="90000"/>
        </a:lnSpc>
        <a:spcBef>
          <a:spcPts val="400"/>
        </a:spcBef>
        <a:spcAft>
          <a:spcPts val="400"/>
        </a:spcAft>
        <a:buClr>
          <a:schemeClr val="accent3"/>
        </a:buClr>
        <a:buFont typeface="Arial" panose="020B0604020202020204" pitchFamily="34" charset="0"/>
        <a:buChar char="•"/>
        <a:defRPr sz="1800" kern="1200">
          <a:solidFill>
            <a:schemeClr val="tx1"/>
          </a:solidFill>
          <a:latin typeface="Noto Sans" panose="020B0502040504020204" pitchFamily="34"/>
          <a:ea typeface="Noto Sans" panose="020B0502040504020204" pitchFamily="34"/>
          <a:cs typeface="Noto Sans" panose="020B0502040504020204" pitchFamily="34"/>
        </a:defRPr>
      </a:lvl3pPr>
      <a:lvl4pPr marL="1600200" indent="-228600"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1600" kern="1200">
          <a:solidFill>
            <a:schemeClr val="tx1"/>
          </a:solidFill>
          <a:latin typeface="Noto Sans" panose="020B0502040504020204" pitchFamily="34"/>
          <a:ea typeface="Noto Sans" panose="020B0502040504020204" pitchFamily="34"/>
          <a:cs typeface="Noto Sans" panose="020B0502040504020204" pitchFamily="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1F558-905B-4DE5-8418-89B678B40283}"/>
              </a:ext>
            </a:extLst>
          </p:cNvPr>
          <p:cNvSpPr>
            <a:spLocks noGrp="1"/>
          </p:cNvSpPr>
          <p:nvPr>
            <p:ph type="title"/>
          </p:nvPr>
        </p:nvSpPr>
        <p:spPr>
          <a:xfrm>
            <a:off x="838200" y="238125"/>
            <a:ext cx="10515600" cy="1001857"/>
          </a:xfrm>
          <a:prstGeom prst="rect">
            <a:avLst/>
          </a:prstGeom>
        </p:spPr>
        <p:txBody>
          <a:bodyPr vert="horz" lIns="91440" tIns="45720" rIns="91440" bIns="45720" rtlCol="0" anchor="b">
            <a:noAutofit/>
          </a:bodyPr>
          <a:lstStyle/>
          <a:p>
            <a:r>
              <a:rPr lang="en-US" dirty="0"/>
              <a:t>Click to edit slide title</a:t>
            </a:r>
          </a:p>
        </p:txBody>
      </p:sp>
      <p:sp>
        <p:nvSpPr>
          <p:cNvPr id="3" name="Text Placeholder 2">
            <a:extLst>
              <a:ext uri="{FF2B5EF4-FFF2-40B4-BE49-F238E27FC236}">
                <a16:creationId xmlns:a16="http://schemas.microsoft.com/office/drawing/2014/main" id="{723179C2-CDB2-4229-A35B-5A2206CE1514}"/>
              </a:ext>
            </a:extLst>
          </p:cNvPr>
          <p:cNvSpPr>
            <a:spLocks noGrp="1"/>
          </p:cNvSpPr>
          <p:nvPr>
            <p:ph type="body" idx="1"/>
          </p:nvPr>
        </p:nvSpPr>
        <p:spPr>
          <a:xfrm>
            <a:off x="838200" y="1400176"/>
            <a:ext cx="10515600" cy="4714875"/>
          </a:xfrm>
          <a:prstGeom prst="rect">
            <a:avLst/>
          </a:prstGeom>
        </p:spPr>
        <p:txBody>
          <a:bodyPr vert="horz" lIns="91440" tIns="45720" rIns="91440" bIns="45720" rtlCol="0">
            <a:noAutofit/>
          </a:bodyPr>
          <a:lstStyle/>
          <a:p>
            <a:pPr lvl="0"/>
            <a:r>
              <a:rPr lang="en-US" dirty="0"/>
              <a:t>Click to edit slide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49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Lst>
  <p:hf sldNum="0" hdr="0" ftr="0" dt="0"/>
  <p:txStyles>
    <p:titleStyle>
      <a:lvl1pPr algn="l" defTabSz="914400" rtl="0" eaLnBrk="1" latinLnBrk="0" hangingPunct="1">
        <a:lnSpc>
          <a:spcPct val="90000"/>
        </a:lnSpc>
        <a:spcBef>
          <a:spcPct val="0"/>
        </a:spcBef>
        <a:buNone/>
        <a:defRPr sz="3600" kern="1200">
          <a:solidFill>
            <a:srgbClr val="3DAE2B"/>
          </a:solidFill>
          <a:latin typeface="Noto Sans" panose="020B0502040504020204" pitchFamily="34"/>
          <a:ea typeface="Noto Sans" panose="020B0502040504020204" pitchFamily="34"/>
          <a:cs typeface="Noto Sans" panose="020B0502040504020204" pitchFamily="34"/>
        </a:defRPr>
      </a:lvl1pPr>
    </p:titleStyle>
    <p:bodyStyle>
      <a:lvl1pPr marL="341313" indent="-341313"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2400" kern="1200">
          <a:solidFill>
            <a:schemeClr val="tx1"/>
          </a:solidFill>
          <a:latin typeface="Noto Sans" panose="020B0502040504020204" pitchFamily="34"/>
          <a:ea typeface="Noto Sans" panose="020B0502040504020204" pitchFamily="34"/>
          <a:cs typeface="Noto Sans" panose="020B0502040504020204" pitchFamily="34"/>
        </a:defRPr>
      </a:lvl1pPr>
      <a:lvl2pPr marL="684213" indent="-227013" algn="l" defTabSz="914400" rtl="0" eaLnBrk="1" latinLnBrk="0" hangingPunct="1">
        <a:lnSpc>
          <a:spcPct val="90000"/>
        </a:lnSpc>
        <a:spcBef>
          <a:spcPts val="400"/>
        </a:spcBef>
        <a:spcAft>
          <a:spcPts val="400"/>
        </a:spcAft>
        <a:buClr>
          <a:schemeClr val="accent3"/>
        </a:buClr>
        <a:buSzPct val="100000"/>
        <a:buFont typeface="Wingdings" panose="05000000000000000000" pitchFamily="2" charset="2"/>
        <a:buChar char="§"/>
        <a:defRPr sz="2000" kern="1200">
          <a:solidFill>
            <a:schemeClr val="tx1"/>
          </a:solidFill>
          <a:latin typeface="Noto Sans" panose="020B0502040504020204" pitchFamily="34"/>
          <a:ea typeface="Noto Sans" panose="020B0502040504020204" pitchFamily="34"/>
          <a:cs typeface="Noto Sans" panose="020B0502040504020204" pitchFamily="34"/>
        </a:defRPr>
      </a:lvl2pPr>
      <a:lvl3pPr marL="1090613" indent="-176213" algn="l" defTabSz="914400" rtl="0" eaLnBrk="1" latinLnBrk="0" hangingPunct="1">
        <a:lnSpc>
          <a:spcPct val="90000"/>
        </a:lnSpc>
        <a:spcBef>
          <a:spcPts val="400"/>
        </a:spcBef>
        <a:spcAft>
          <a:spcPts val="400"/>
        </a:spcAft>
        <a:buClr>
          <a:schemeClr val="accent3"/>
        </a:buClr>
        <a:buFont typeface="Arial" panose="020B0604020202020204" pitchFamily="34" charset="0"/>
        <a:buChar char="•"/>
        <a:defRPr sz="1800" kern="1200">
          <a:solidFill>
            <a:schemeClr val="tx1"/>
          </a:solidFill>
          <a:latin typeface="Noto Sans" panose="020B0502040504020204" pitchFamily="34"/>
          <a:ea typeface="Noto Sans" panose="020B0502040504020204" pitchFamily="34"/>
          <a:cs typeface="Noto Sans" panose="020B0502040504020204" pitchFamily="34"/>
        </a:defRPr>
      </a:lvl3pPr>
      <a:lvl4pPr marL="1600200" indent="-228600"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1600" kern="1200">
          <a:solidFill>
            <a:schemeClr val="tx1"/>
          </a:solidFill>
          <a:latin typeface="Noto Sans" panose="020B0502040504020204" pitchFamily="34"/>
          <a:ea typeface="Noto Sans" panose="020B0502040504020204" pitchFamily="34"/>
          <a:cs typeface="Noto Sans" panose="020B0502040504020204" pitchFamily="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1F558-905B-4DE5-8418-89B678B40283}"/>
              </a:ext>
            </a:extLst>
          </p:cNvPr>
          <p:cNvSpPr>
            <a:spLocks noGrp="1"/>
          </p:cNvSpPr>
          <p:nvPr>
            <p:ph type="title"/>
          </p:nvPr>
        </p:nvSpPr>
        <p:spPr>
          <a:xfrm>
            <a:off x="838200" y="238125"/>
            <a:ext cx="10515600" cy="1001857"/>
          </a:xfrm>
          <a:prstGeom prst="rect">
            <a:avLst/>
          </a:prstGeom>
        </p:spPr>
        <p:txBody>
          <a:bodyPr vert="horz" lIns="91440" tIns="45720" rIns="91440" bIns="45720" rtlCol="0" anchor="b">
            <a:noAutofit/>
          </a:bodyPr>
          <a:lstStyle/>
          <a:p>
            <a:r>
              <a:rPr lang="en-US" dirty="0"/>
              <a:t>Click to edit slide title</a:t>
            </a:r>
          </a:p>
        </p:txBody>
      </p:sp>
      <p:sp>
        <p:nvSpPr>
          <p:cNvPr id="3" name="Text Placeholder 2">
            <a:extLst>
              <a:ext uri="{FF2B5EF4-FFF2-40B4-BE49-F238E27FC236}">
                <a16:creationId xmlns:a16="http://schemas.microsoft.com/office/drawing/2014/main" id="{723179C2-CDB2-4229-A35B-5A2206CE1514}"/>
              </a:ext>
            </a:extLst>
          </p:cNvPr>
          <p:cNvSpPr>
            <a:spLocks noGrp="1"/>
          </p:cNvSpPr>
          <p:nvPr>
            <p:ph type="body" idx="1"/>
          </p:nvPr>
        </p:nvSpPr>
        <p:spPr>
          <a:xfrm>
            <a:off x="838200" y="1400176"/>
            <a:ext cx="10515600" cy="4714875"/>
          </a:xfrm>
          <a:prstGeom prst="rect">
            <a:avLst/>
          </a:prstGeom>
        </p:spPr>
        <p:txBody>
          <a:bodyPr vert="horz" lIns="91440" tIns="45720" rIns="91440" bIns="45720" rtlCol="0">
            <a:noAutofit/>
          </a:bodyPr>
          <a:lstStyle/>
          <a:p>
            <a:pPr lvl="0"/>
            <a:r>
              <a:rPr lang="en-US" dirty="0"/>
              <a:t>Click to edit slide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1368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lvl1pPr algn="l" defTabSz="914400" rtl="0" eaLnBrk="1" latinLnBrk="0" hangingPunct="1">
        <a:lnSpc>
          <a:spcPct val="90000"/>
        </a:lnSpc>
        <a:spcBef>
          <a:spcPct val="0"/>
        </a:spcBef>
        <a:buNone/>
        <a:defRPr sz="3600" kern="1200">
          <a:solidFill>
            <a:schemeClr val="accent3"/>
          </a:solidFill>
          <a:latin typeface="Noto Sans" panose="020B0502040504020204" pitchFamily="34"/>
          <a:ea typeface="Noto Sans" panose="020B0502040504020204" pitchFamily="34"/>
          <a:cs typeface="Noto Sans" panose="020B0502040504020204" pitchFamily="34"/>
        </a:defRPr>
      </a:lvl1pPr>
    </p:titleStyle>
    <p:bodyStyle>
      <a:lvl1pPr marL="341313" indent="-341313"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2400" kern="1200">
          <a:solidFill>
            <a:schemeClr val="tx1"/>
          </a:solidFill>
          <a:latin typeface="Noto Sans" panose="020B0502040504020204" pitchFamily="34"/>
          <a:ea typeface="Noto Sans" panose="020B0502040504020204" pitchFamily="34"/>
          <a:cs typeface="Noto Sans" panose="020B0502040504020204" pitchFamily="34"/>
        </a:defRPr>
      </a:lvl1pPr>
      <a:lvl2pPr marL="684213" indent="-227013" algn="l" defTabSz="914400" rtl="0" eaLnBrk="1" latinLnBrk="0" hangingPunct="1">
        <a:lnSpc>
          <a:spcPct val="90000"/>
        </a:lnSpc>
        <a:spcBef>
          <a:spcPts val="400"/>
        </a:spcBef>
        <a:spcAft>
          <a:spcPts val="400"/>
        </a:spcAft>
        <a:buClr>
          <a:schemeClr val="accent3"/>
        </a:buClr>
        <a:buSzPct val="100000"/>
        <a:buFont typeface="Wingdings" panose="05000000000000000000" pitchFamily="2" charset="2"/>
        <a:buChar char="§"/>
        <a:defRPr sz="2000" kern="1200">
          <a:solidFill>
            <a:schemeClr val="tx1"/>
          </a:solidFill>
          <a:latin typeface="Noto Sans" panose="020B0502040504020204" pitchFamily="34"/>
          <a:ea typeface="Noto Sans" panose="020B0502040504020204" pitchFamily="34"/>
          <a:cs typeface="Noto Sans" panose="020B0502040504020204" pitchFamily="34"/>
        </a:defRPr>
      </a:lvl2pPr>
      <a:lvl3pPr marL="1090613" indent="-176213" algn="l" defTabSz="914400" rtl="0" eaLnBrk="1" latinLnBrk="0" hangingPunct="1">
        <a:lnSpc>
          <a:spcPct val="90000"/>
        </a:lnSpc>
        <a:spcBef>
          <a:spcPts val="400"/>
        </a:spcBef>
        <a:spcAft>
          <a:spcPts val="400"/>
        </a:spcAft>
        <a:buClr>
          <a:schemeClr val="accent3"/>
        </a:buClr>
        <a:buFont typeface="Arial" panose="020B0604020202020204" pitchFamily="34" charset="0"/>
        <a:buChar char="•"/>
        <a:defRPr sz="1800" kern="1200">
          <a:solidFill>
            <a:schemeClr val="tx1"/>
          </a:solidFill>
          <a:latin typeface="Noto Sans" panose="020B0502040504020204" pitchFamily="34"/>
          <a:ea typeface="Noto Sans" panose="020B0502040504020204" pitchFamily="34"/>
          <a:cs typeface="Noto Sans" panose="020B0502040504020204" pitchFamily="34"/>
        </a:defRPr>
      </a:lvl3pPr>
      <a:lvl4pPr marL="1600200" indent="-228600"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1600" kern="1200">
          <a:solidFill>
            <a:schemeClr val="tx1"/>
          </a:solidFill>
          <a:latin typeface="Noto Sans" panose="020B0502040504020204" pitchFamily="34"/>
          <a:ea typeface="Noto Sans" panose="020B0502040504020204" pitchFamily="34"/>
          <a:cs typeface="Noto Sans" panose="020B0502040504020204" pitchFamily="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1F558-905B-4DE5-8418-89B678B40283}"/>
              </a:ext>
            </a:extLst>
          </p:cNvPr>
          <p:cNvSpPr>
            <a:spLocks noGrp="1"/>
          </p:cNvSpPr>
          <p:nvPr>
            <p:ph type="title"/>
          </p:nvPr>
        </p:nvSpPr>
        <p:spPr>
          <a:xfrm>
            <a:off x="838200" y="238125"/>
            <a:ext cx="10515600" cy="1001857"/>
          </a:xfrm>
          <a:prstGeom prst="rect">
            <a:avLst/>
          </a:prstGeom>
        </p:spPr>
        <p:txBody>
          <a:bodyPr vert="horz" lIns="91440" tIns="45720" rIns="91440" bIns="45720" rtlCol="0" anchor="b">
            <a:noAutofit/>
          </a:bodyPr>
          <a:lstStyle/>
          <a:p>
            <a:r>
              <a:rPr lang="en-US" dirty="0"/>
              <a:t>Click to edit slide title</a:t>
            </a:r>
          </a:p>
        </p:txBody>
      </p:sp>
      <p:sp>
        <p:nvSpPr>
          <p:cNvPr id="3" name="Text Placeholder 2">
            <a:extLst>
              <a:ext uri="{FF2B5EF4-FFF2-40B4-BE49-F238E27FC236}">
                <a16:creationId xmlns:a16="http://schemas.microsoft.com/office/drawing/2014/main" id="{723179C2-CDB2-4229-A35B-5A2206CE1514}"/>
              </a:ext>
            </a:extLst>
          </p:cNvPr>
          <p:cNvSpPr>
            <a:spLocks noGrp="1"/>
          </p:cNvSpPr>
          <p:nvPr>
            <p:ph type="body" idx="1"/>
          </p:nvPr>
        </p:nvSpPr>
        <p:spPr>
          <a:xfrm>
            <a:off x="838200" y="1400176"/>
            <a:ext cx="10515600" cy="4714875"/>
          </a:xfrm>
          <a:prstGeom prst="rect">
            <a:avLst/>
          </a:prstGeom>
        </p:spPr>
        <p:txBody>
          <a:bodyPr vert="horz" lIns="91440" tIns="45720" rIns="91440" bIns="45720" rtlCol="0">
            <a:noAutofit/>
          </a:bodyPr>
          <a:lstStyle/>
          <a:p>
            <a:pPr lvl="0"/>
            <a:r>
              <a:rPr lang="en-US" dirty="0"/>
              <a:t>Click to edit slide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702820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sldNum="0" hdr="0" ftr="0" dt="0"/>
  <p:txStyles>
    <p:titleStyle>
      <a:lvl1pPr algn="l" defTabSz="914400" rtl="0" eaLnBrk="1" latinLnBrk="0" hangingPunct="1">
        <a:lnSpc>
          <a:spcPct val="90000"/>
        </a:lnSpc>
        <a:spcBef>
          <a:spcPct val="0"/>
        </a:spcBef>
        <a:buNone/>
        <a:defRPr sz="3600" kern="1200">
          <a:solidFill>
            <a:schemeClr val="accent3"/>
          </a:solidFill>
          <a:latin typeface="Noto Sans" panose="020B0502040504020204" pitchFamily="34"/>
          <a:ea typeface="Noto Sans" panose="020B0502040504020204" pitchFamily="34"/>
          <a:cs typeface="Noto Sans" panose="020B0502040504020204" pitchFamily="34"/>
        </a:defRPr>
      </a:lvl1pPr>
    </p:titleStyle>
    <p:bodyStyle>
      <a:lvl1pPr marL="341313" indent="-341313"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2400" kern="1200">
          <a:solidFill>
            <a:schemeClr val="tx1"/>
          </a:solidFill>
          <a:latin typeface="Noto Sans" panose="020B0502040504020204" pitchFamily="34"/>
          <a:ea typeface="Noto Sans" panose="020B0502040504020204" pitchFamily="34"/>
          <a:cs typeface="Noto Sans" panose="020B0502040504020204" pitchFamily="34"/>
        </a:defRPr>
      </a:lvl1pPr>
      <a:lvl2pPr marL="684213" indent="-227013" algn="l" defTabSz="914400" rtl="0" eaLnBrk="1" latinLnBrk="0" hangingPunct="1">
        <a:lnSpc>
          <a:spcPct val="90000"/>
        </a:lnSpc>
        <a:spcBef>
          <a:spcPts val="400"/>
        </a:spcBef>
        <a:spcAft>
          <a:spcPts val="400"/>
        </a:spcAft>
        <a:buClr>
          <a:schemeClr val="accent3"/>
        </a:buClr>
        <a:buSzPct val="100000"/>
        <a:buFont typeface="Wingdings" panose="05000000000000000000" pitchFamily="2" charset="2"/>
        <a:buChar char="§"/>
        <a:defRPr sz="2000" kern="1200">
          <a:solidFill>
            <a:schemeClr val="tx1"/>
          </a:solidFill>
          <a:latin typeface="Noto Sans" panose="020B0502040504020204" pitchFamily="34"/>
          <a:ea typeface="Noto Sans" panose="020B0502040504020204" pitchFamily="34"/>
          <a:cs typeface="Noto Sans" panose="020B0502040504020204" pitchFamily="34"/>
        </a:defRPr>
      </a:lvl2pPr>
      <a:lvl3pPr marL="1090613" indent="-176213" algn="l" defTabSz="914400" rtl="0" eaLnBrk="1" latinLnBrk="0" hangingPunct="1">
        <a:lnSpc>
          <a:spcPct val="90000"/>
        </a:lnSpc>
        <a:spcBef>
          <a:spcPts val="400"/>
        </a:spcBef>
        <a:spcAft>
          <a:spcPts val="400"/>
        </a:spcAft>
        <a:buClr>
          <a:schemeClr val="accent3"/>
        </a:buClr>
        <a:buFont typeface="Arial" panose="020B0604020202020204" pitchFamily="34" charset="0"/>
        <a:buChar char="•"/>
        <a:defRPr sz="1800" kern="1200">
          <a:solidFill>
            <a:schemeClr val="tx1"/>
          </a:solidFill>
          <a:latin typeface="Noto Sans" panose="020B0502040504020204" pitchFamily="34"/>
          <a:ea typeface="Noto Sans" panose="020B0502040504020204" pitchFamily="34"/>
          <a:cs typeface="Noto Sans" panose="020B0502040504020204" pitchFamily="34"/>
        </a:defRPr>
      </a:lvl3pPr>
      <a:lvl4pPr marL="1600200" indent="-228600" algn="l" defTabSz="914400" rtl="0" eaLnBrk="1" latinLnBrk="0" hangingPunct="1">
        <a:lnSpc>
          <a:spcPct val="90000"/>
        </a:lnSpc>
        <a:spcBef>
          <a:spcPts val="400"/>
        </a:spcBef>
        <a:spcAft>
          <a:spcPts val="400"/>
        </a:spcAft>
        <a:buClr>
          <a:schemeClr val="accent3"/>
        </a:buClr>
        <a:buSzPct val="100000"/>
        <a:buFont typeface="Arial" panose="020B0604020202020204" pitchFamily="34" charset="0"/>
        <a:buChar char="−"/>
        <a:defRPr sz="1600" kern="1200">
          <a:solidFill>
            <a:schemeClr val="tx1"/>
          </a:solidFill>
          <a:latin typeface="Noto Sans" panose="020B0502040504020204" pitchFamily="34"/>
          <a:ea typeface="Noto Sans" panose="020B0502040504020204" pitchFamily="34"/>
          <a:cs typeface="Noto Sans" panose="020B0502040504020204" pitchFamily="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hcs.ca.gov/services/MH/Pages/PASRR.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osborn@caloptima.org" TargetMode="External"/><Relationship Id="rId2" Type="http://schemas.openxmlformats.org/officeDocument/2006/relationships/hyperlink" Target="mailto:scott.robinson@caloptima.org" TargetMode="External"/><Relationship Id="rId1" Type="http://schemas.openxmlformats.org/officeDocument/2006/relationships/slideLayout" Target="../slideLayouts/slideLayout2.xml"/><Relationship Id="rId6" Type="http://schemas.openxmlformats.org/officeDocument/2006/relationships/hyperlink" Target="mailto:heather.Wanket@caloptima.org" TargetMode="External"/><Relationship Id="rId5" Type="http://schemas.openxmlformats.org/officeDocument/2006/relationships/hyperlink" Target="mailto:karen.marin@caloptima.org" TargetMode="External"/><Relationship Id="rId4" Type="http://schemas.openxmlformats.org/officeDocument/2006/relationships/hyperlink" Target="mailto:kanyama@caloptim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tracy.nguyen@caloptima.org" TargetMode="External"/><Relationship Id="rId2" Type="http://schemas.openxmlformats.org/officeDocument/2006/relationships/hyperlink" Target="mailto:preyes@caloptima.org" TargetMode="External"/><Relationship Id="rId1" Type="http://schemas.openxmlformats.org/officeDocument/2006/relationships/slideLayout" Target="../slideLayouts/slideLayout2.xml"/><Relationship Id="rId5" Type="http://schemas.openxmlformats.org/officeDocument/2006/relationships/hyperlink" Target="https://www.dhcs.ca.gov/provgovpart/Documents/DHCS-CalAIM-D-SNP-Policy-Guide-2024-June.pdf" TargetMode="External"/><Relationship Id="rId4" Type="http://schemas.openxmlformats.org/officeDocument/2006/relationships/hyperlink" Target="mailto:luisa.Cirson@caloptima.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hcs.ca.gov/provgovpart/Documents/CalAIM-D-SNP-Policy-Guide-Updated-6-29-2023.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6301C5-193E-41B8-AA24-A63A6EE14880}"/>
              </a:ext>
            </a:extLst>
          </p:cNvPr>
          <p:cNvSpPr>
            <a:spLocks noGrp="1"/>
          </p:cNvSpPr>
          <p:nvPr>
            <p:ph type="body" sz="quarter" idx="11"/>
          </p:nvPr>
        </p:nvSpPr>
        <p:spPr/>
        <p:txBody>
          <a:bodyPr>
            <a:normAutofit/>
          </a:bodyPr>
          <a:lstStyle/>
          <a:p>
            <a:r>
              <a:rPr lang="en-US" sz="1800" dirty="0"/>
              <a:t>September 13, 2023</a:t>
            </a:r>
          </a:p>
          <a:p>
            <a:r>
              <a:rPr lang="en-US" sz="1800" dirty="0"/>
              <a:t>Scott Robinson, Director, Long Term Services &amp; Supports</a:t>
            </a:r>
          </a:p>
        </p:txBody>
      </p:sp>
      <p:sp>
        <p:nvSpPr>
          <p:cNvPr id="4" name="Title 3">
            <a:extLst>
              <a:ext uri="{FF2B5EF4-FFF2-40B4-BE49-F238E27FC236}">
                <a16:creationId xmlns:a16="http://schemas.microsoft.com/office/drawing/2014/main" id="{740E2BFF-D75B-403C-8919-C1715461346E}"/>
              </a:ext>
            </a:extLst>
          </p:cNvPr>
          <p:cNvSpPr>
            <a:spLocks noGrp="1"/>
          </p:cNvSpPr>
          <p:nvPr>
            <p:ph type="title"/>
          </p:nvPr>
        </p:nvSpPr>
        <p:spPr>
          <a:xfrm>
            <a:off x="738191" y="2586182"/>
            <a:ext cx="8246783" cy="1588350"/>
          </a:xfrm>
        </p:spPr>
        <p:txBody>
          <a:bodyPr/>
          <a:lstStyle/>
          <a:p>
            <a:r>
              <a:rPr lang="en-US" sz="3200" dirty="0"/>
              <a:t>CalOptima Health LTSS Updates</a:t>
            </a:r>
          </a:p>
        </p:txBody>
      </p:sp>
    </p:spTree>
    <p:extLst>
      <p:ext uri="{BB962C8B-B14F-4D97-AF65-F5344CB8AC3E}">
        <p14:creationId xmlns:p14="http://schemas.microsoft.com/office/powerpoint/2010/main" val="329873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7DCD7BD-5947-A4B0-A522-47F1284D9D97}"/>
              </a:ext>
            </a:extLst>
          </p:cNvPr>
          <p:cNvGraphicFramePr>
            <a:graphicFrameLocks noGrp="1"/>
          </p:cNvGraphicFramePr>
          <p:nvPr>
            <p:ph idx="1"/>
          </p:nvPr>
        </p:nvGraphicFramePr>
        <p:xfrm>
          <a:off x="308610" y="1239982"/>
          <a:ext cx="11045190" cy="6463666"/>
        </p:xfrm>
        <a:graphic>
          <a:graphicData uri="http://schemas.openxmlformats.org/drawingml/2006/table">
            <a:tbl>
              <a:tblPr firstRow="1" bandRow="1">
                <a:tableStyleId>{5C22544A-7EE6-4342-B048-85BDC9FD1C3A}</a:tableStyleId>
              </a:tblPr>
              <a:tblGrid>
                <a:gridCol w="5302924">
                  <a:extLst>
                    <a:ext uri="{9D8B030D-6E8A-4147-A177-3AD203B41FA5}">
                      <a16:colId xmlns:a16="http://schemas.microsoft.com/office/drawing/2014/main" val="2743317843"/>
                    </a:ext>
                  </a:extLst>
                </a:gridCol>
                <a:gridCol w="5742266">
                  <a:extLst>
                    <a:ext uri="{9D8B030D-6E8A-4147-A177-3AD203B41FA5}">
                      <a16:colId xmlns:a16="http://schemas.microsoft.com/office/drawing/2014/main" val="3265307075"/>
                    </a:ext>
                  </a:extLst>
                </a:gridCol>
              </a:tblGrid>
              <a:tr h="337705">
                <a:tc>
                  <a:txBody>
                    <a:bodyPr/>
                    <a:lstStyle/>
                    <a:p>
                      <a:r>
                        <a:rPr lang="en-US" dirty="0"/>
                        <a:t>PASRR LEVEL I - NEGATIVE</a:t>
                      </a:r>
                    </a:p>
                  </a:txBody>
                  <a:tcPr/>
                </a:tc>
                <a:tc>
                  <a:txBody>
                    <a:bodyPr/>
                    <a:lstStyle/>
                    <a:p>
                      <a:r>
                        <a:rPr lang="en-US" dirty="0"/>
                        <a:t>PASRR LEVEL I - POSITIVE</a:t>
                      </a:r>
                    </a:p>
                  </a:txBody>
                  <a:tcPr/>
                </a:tc>
                <a:extLst>
                  <a:ext uri="{0D108BD9-81ED-4DB2-BD59-A6C34878D82A}">
                    <a16:rowId xmlns:a16="http://schemas.microsoft.com/office/drawing/2014/main" val="253911077"/>
                  </a:ext>
                </a:extLst>
              </a:tr>
              <a:tr h="844262">
                <a:tc>
                  <a:txBody>
                    <a:bodyPr/>
                    <a:lstStyle/>
                    <a:p>
                      <a:r>
                        <a:rPr lang="en-US" dirty="0"/>
                        <a:t>PASRR documentation is no longer required to be sent to CalOptima when a Level I Screening is </a:t>
                      </a:r>
                      <a:r>
                        <a:rPr lang="en-US" b="1" dirty="0">
                          <a:solidFill>
                            <a:srgbClr val="FF0000"/>
                          </a:solidFill>
                        </a:rPr>
                        <a:t>negative</a:t>
                      </a:r>
                      <a:r>
                        <a:rPr lang="en-US" dirty="0"/>
                        <a:t> for SMI and/or ID/DD/RC.</a:t>
                      </a:r>
                    </a:p>
                  </a:txBody>
                  <a:tcPr/>
                </a:tc>
                <a:tc>
                  <a:txBody>
                    <a:bodyPr/>
                    <a:lstStyle/>
                    <a:p>
                      <a:r>
                        <a:rPr lang="en-US" dirty="0"/>
                        <a:t>If the Level I Screening result is positive for SMI and/or ID/DD/RC and the case advances to a Level II Evaluation</a:t>
                      </a:r>
                    </a:p>
                  </a:txBody>
                  <a:tcPr/>
                </a:tc>
                <a:extLst>
                  <a:ext uri="{0D108BD9-81ED-4DB2-BD59-A6C34878D82A}">
                    <a16:rowId xmlns:a16="http://schemas.microsoft.com/office/drawing/2014/main" val="3414674033"/>
                  </a:ext>
                </a:extLst>
              </a:tr>
              <a:tr h="571762">
                <a:tc>
                  <a:txBody>
                    <a:bodyPr/>
                    <a:lstStyle/>
                    <a:p>
                      <a:r>
                        <a:rPr lang="en-US" dirty="0"/>
                        <a:t>Hospital or SNF staffs are required to show  confirmation that the PASRR Level I Screening was completed to CalOptima LTC program on PASRR section V of CalOptima LTC-ARF form.</a:t>
                      </a:r>
                    </a:p>
                    <a:p>
                      <a:endParaRPr lang="en-US" dirty="0"/>
                    </a:p>
                  </a:txBody>
                  <a:tcPr/>
                </a:tc>
                <a:tc>
                  <a:txBody>
                    <a:bodyPr/>
                    <a:lstStyle/>
                    <a:p>
                      <a:r>
                        <a:rPr lang="en-US" dirty="0"/>
                        <a:t>The CalOptima LTC program staff shall pend approval of the LTC authorization request until Hospital or SNF sends PASRR determination letter from DHCS or PASRR Summary Report from DDS/Regional Center.</a:t>
                      </a:r>
                    </a:p>
                  </a:txBody>
                  <a:tcPr/>
                </a:tc>
                <a:extLst>
                  <a:ext uri="{0D108BD9-81ED-4DB2-BD59-A6C34878D82A}">
                    <a16:rowId xmlns:a16="http://schemas.microsoft.com/office/drawing/2014/main" val="3167590653"/>
                  </a:ext>
                </a:extLst>
              </a:tr>
              <a:tr h="1891666">
                <a:tc>
                  <a:txBody>
                    <a:bodyPr/>
                    <a:lstStyle/>
                    <a:p>
                      <a:r>
                        <a:rPr lang="en-US" dirty="0"/>
                        <a:t>Hospital or SNF are required to show whether the Level I Screening result is negative or positive to CalOptima LTC program on PASRR section V of LTC-ARF form.</a:t>
                      </a:r>
                    </a:p>
                    <a:p>
                      <a:endParaRPr lang="en-US" dirty="0"/>
                    </a:p>
                    <a:p>
                      <a:endParaRPr lang="en-US" dirty="0"/>
                    </a:p>
                  </a:txBody>
                  <a:tcPr/>
                </a:tc>
                <a:tc>
                  <a:txBody>
                    <a:bodyPr/>
                    <a:lstStyle/>
                    <a:p>
                      <a:r>
                        <a:rPr lang="en-US" dirty="0"/>
                        <a:t>Once the PASRR process is completed, Hospitals and SNFs must provide the Level II Evaluation/Determination or summary Report letter for SMI and/or ID/DD/RC to </a:t>
                      </a:r>
                    </a:p>
                    <a:p>
                      <a:r>
                        <a:rPr lang="en-US" dirty="0"/>
                        <a:t>CalOptima </a:t>
                      </a:r>
                      <a:r>
                        <a:rPr lang="en-US" b="1" u="sng" dirty="0"/>
                        <a:t>within three calendar days </a:t>
                      </a:r>
                      <a:r>
                        <a:rPr lang="en-US" dirty="0"/>
                        <a:t>of issuance to obtain LTC-ARF approval from LTC program.</a:t>
                      </a:r>
                    </a:p>
                  </a:txBody>
                  <a:tcPr/>
                </a:tc>
                <a:extLst>
                  <a:ext uri="{0D108BD9-81ED-4DB2-BD59-A6C34878D82A}">
                    <a16:rowId xmlns:a16="http://schemas.microsoft.com/office/drawing/2014/main" val="1869385184"/>
                  </a:ext>
                </a:extLst>
              </a:tr>
              <a:tr h="1097540">
                <a:tc>
                  <a:txBody>
                    <a:bodyPr/>
                    <a:lstStyle/>
                    <a:p>
                      <a:r>
                        <a:rPr lang="en-US" dirty="0"/>
                        <a:t>Hospital or SNF are required to provide PASRR Case Identification (CID) to CalOptima LTC program on PASRR section V of LTC-ARF form.</a:t>
                      </a:r>
                    </a:p>
                    <a:p>
                      <a:endParaRPr lang="en-US" dirty="0"/>
                    </a:p>
                    <a:p>
                      <a:endParaRPr lang="en-US" dirty="0"/>
                    </a:p>
                  </a:txBody>
                  <a:tcPr/>
                </a:tc>
                <a:tc>
                  <a:txBody>
                    <a:bodyPr/>
                    <a:lstStyle/>
                    <a:p>
                      <a:r>
                        <a:rPr lang="en-US" dirty="0"/>
                        <a:t>The Level II Evaluation/Determination letters issued by DHCS can be downloaded in the PASRR Online System once available. Level II </a:t>
                      </a:r>
                      <a:r>
                        <a:rPr lang="en-US"/>
                        <a:t>Evaluation Summary </a:t>
                      </a:r>
                      <a:r>
                        <a:rPr lang="en-US" dirty="0"/>
                        <a:t>letters issued by the DDS Regional Center are sent by mail to the Hospital or SNF.</a:t>
                      </a:r>
                    </a:p>
                  </a:txBody>
                  <a:tcPr/>
                </a:tc>
                <a:extLst>
                  <a:ext uri="{0D108BD9-81ED-4DB2-BD59-A6C34878D82A}">
                    <a16:rowId xmlns:a16="http://schemas.microsoft.com/office/drawing/2014/main" val="4199459568"/>
                  </a:ext>
                </a:extLst>
              </a:tr>
              <a:tr h="33770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2951422"/>
                  </a:ext>
                </a:extLst>
              </a:tr>
            </a:tbl>
          </a:graphicData>
        </a:graphic>
      </p:graphicFrame>
      <p:sp>
        <p:nvSpPr>
          <p:cNvPr id="3" name="Title 2">
            <a:extLst>
              <a:ext uri="{FF2B5EF4-FFF2-40B4-BE49-F238E27FC236}">
                <a16:creationId xmlns:a16="http://schemas.microsoft.com/office/drawing/2014/main" id="{1C019991-1489-3917-0418-A2F8F8BF7CB2}"/>
              </a:ext>
            </a:extLst>
          </p:cNvPr>
          <p:cNvSpPr>
            <a:spLocks noGrp="1"/>
          </p:cNvSpPr>
          <p:nvPr>
            <p:ph type="title"/>
          </p:nvPr>
        </p:nvSpPr>
        <p:spPr/>
        <p:txBody>
          <a:bodyPr/>
          <a:lstStyle/>
          <a:p>
            <a:r>
              <a:rPr lang="en-US" dirty="0"/>
              <a:t>New PASRR Process</a:t>
            </a:r>
          </a:p>
        </p:txBody>
      </p:sp>
    </p:spTree>
    <p:extLst>
      <p:ext uri="{BB962C8B-B14F-4D97-AF65-F5344CB8AC3E}">
        <p14:creationId xmlns:p14="http://schemas.microsoft.com/office/powerpoint/2010/main" val="108085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2890FD-830E-290F-0B30-8A9AA52D0EB7}"/>
              </a:ext>
            </a:extLst>
          </p:cNvPr>
          <p:cNvSpPr>
            <a:spLocks noGrp="1"/>
          </p:cNvSpPr>
          <p:nvPr>
            <p:ph idx="1"/>
          </p:nvPr>
        </p:nvSpPr>
        <p:spPr/>
        <p:txBody>
          <a:bodyPr/>
          <a:lstStyle/>
          <a:p>
            <a:r>
              <a:rPr lang="en-US" dirty="0"/>
              <a:t>If a Member is going from a SNF to a Hospital and then returns to the same SNF, then Hospital does not need to complete a new PASRR for the Member, if the member has a valid PASRR</a:t>
            </a:r>
          </a:p>
          <a:p>
            <a:endParaRPr lang="en-US" dirty="0"/>
          </a:p>
          <a:p>
            <a:r>
              <a:rPr lang="en-US" dirty="0"/>
              <a:t>A new PASRR is only required when a member has  significant change in physical or mental condition as indicated by MDS.</a:t>
            </a:r>
          </a:p>
          <a:p>
            <a:endParaRPr lang="en-US" dirty="0"/>
          </a:p>
          <a:p>
            <a:r>
              <a:rPr lang="en-US" dirty="0"/>
              <a:t>If a Member is going from a SNF to a Hospital and then goes to a different Medicaid-certified SNF, the admitting SNF must obtain the PASRR documentation from the original SNF, unless the original SNF sent the PASRR documentation to the Hospital.</a:t>
            </a:r>
          </a:p>
          <a:p>
            <a:endParaRPr lang="en-US" dirty="0"/>
          </a:p>
        </p:txBody>
      </p:sp>
      <p:sp>
        <p:nvSpPr>
          <p:cNvPr id="3" name="Title 2">
            <a:extLst>
              <a:ext uri="{FF2B5EF4-FFF2-40B4-BE49-F238E27FC236}">
                <a16:creationId xmlns:a16="http://schemas.microsoft.com/office/drawing/2014/main" id="{36F5E933-3AE1-0E71-DB4B-06A0077D18C3}"/>
              </a:ext>
            </a:extLst>
          </p:cNvPr>
          <p:cNvSpPr>
            <a:spLocks noGrp="1"/>
          </p:cNvSpPr>
          <p:nvPr>
            <p:ph type="title"/>
          </p:nvPr>
        </p:nvSpPr>
        <p:spPr/>
        <p:txBody>
          <a:bodyPr/>
          <a:lstStyle/>
          <a:p>
            <a:r>
              <a:rPr lang="en-US" sz="3200" dirty="0"/>
              <a:t>PASRR Requirement for a Member Returning to a SNF</a:t>
            </a:r>
          </a:p>
        </p:txBody>
      </p:sp>
      <p:sp>
        <p:nvSpPr>
          <p:cNvPr id="4" name="Text Placeholder 3">
            <a:extLst>
              <a:ext uri="{FF2B5EF4-FFF2-40B4-BE49-F238E27FC236}">
                <a16:creationId xmlns:a16="http://schemas.microsoft.com/office/drawing/2014/main" id="{652DC4AC-886F-7D8B-4613-65267A92F87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2140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BDAC99-FC1C-E4D3-D589-34533024ED2F}"/>
              </a:ext>
            </a:extLst>
          </p:cNvPr>
          <p:cNvSpPr>
            <a:spLocks noGrp="1"/>
          </p:cNvSpPr>
          <p:nvPr>
            <p:ph idx="1"/>
          </p:nvPr>
        </p:nvSpPr>
        <p:spPr/>
        <p:txBody>
          <a:bodyPr/>
          <a:lstStyle/>
          <a:p>
            <a:r>
              <a:rPr lang="en-US" dirty="0"/>
              <a:t>The Hospital must send the documentation to the admitting SNF. </a:t>
            </a:r>
          </a:p>
          <a:p>
            <a:endParaRPr lang="en-US" dirty="0"/>
          </a:p>
          <a:p>
            <a:r>
              <a:rPr lang="en-US" dirty="0"/>
              <a:t>The Hospital must include a note in the prior authorization request for SNF placement indicating “Member returning to a SNF; previous PASRR on file.” </a:t>
            </a:r>
          </a:p>
          <a:p>
            <a:endParaRPr lang="en-US" dirty="0"/>
          </a:p>
          <a:p>
            <a:r>
              <a:rPr lang="en-US" dirty="0"/>
              <a:t>If the admitting SNF later determines that the Member has a significant change in condition, they must submit a Level I Screening as a Resident Review</a:t>
            </a:r>
          </a:p>
          <a:p>
            <a:endParaRPr lang="en-US" dirty="0"/>
          </a:p>
          <a:p>
            <a:r>
              <a:rPr lang="en-US" dirty="0">
                <a:hlinkClick r:id="rId2"/>
              </a:rPr>
              <a:t>https://www.dhcs.ca.gov/services/MH/Pages/PASRR.aspx</a:t>
            </a:r>
            <a:endParaRPr lang="en-US" dirty="0"/>
          </a:p>
          <a:p>
            <a:endParaRPr lang="en-US" dirty="0"/>
          </a:p>
        </p:txBody>
      </p:sp>
      <p:sp>
        <p:nvSpPr>
          <p:cNvPr id="3" name="Title 2">
            <a:extLst>
              <a:ext uri="{FF2B5EF4-FFF2-40B4-BE49-F238E27FC236}">
                <a16:creationId xmlns:a16="http://schemas.microsoft.com/office/drawing/2014/main" id="{1BB57D55-4AD8-681B-D4B0-034458466800}"/>
              </a:ext>
            </a:extLst>
          </p:cNvPr>
          <p:cNvSpPr>
            <a:spLocks noGrp="1"/>
          </p:cNvSpPr>
          <p:nvPr>
            <p:ph type="title"/>
          </p:nvPr>
        </p:nvSpPr>
        <p:spPr/>
        <p:txBody>
          <a:bodyPr/>
          <a:lstStyle/>
          <a:p>
            <a:r>
              <a:rPr lang="en-US" dirty="0"/>
              <a:t>PASRR Requirements - SNF to Hospital Transfer</a:t>
            </a:r>
          </a:p>
        </p:txBody>
      </p:sp>
      <p:sp>
        <p:nvSpPr>
          <p:cNvPr id="4" name="Text Placeholder 3">
            <a:extLst>
              <a:ext uri="{FF2B5EF4-FFF2-40B4-BE49-F238E27FC236}">
                <a16:creationId xmlns:a16="http://schemas.microsoft.com/office/drawing/2014/main" id="{F6B206E8-7670-1A4A-DBAF-BD52817C1B9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0346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14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252A-779D-6497-FCD7-BF53FE097384}"/>
              </a:ext>
            </a:extLst>
          </p:cNvPr>
          <p:cNvSpPr>
            <a:spLocks noGrp="1"/>
          </p:cNvSpPr>
          <p:nvPr>
            <p:ph idx="1"/>
          </p:nvPr>
        </p:nvSpPr>
        <p:spPr/>
        <p:txBody>
          <a:bodyPr/>
          <a:lstStyle/>
          <a:p>
            <a:r>
              <a:rPr lang="en-US" dirty="0"/>
              <a:t>LTSS Objectives</a:t>
            </a:r>
          </a:p>
          <a:p>
            <a:r>
              <a:rPr lang="en-US" dirty="0"/>
              <a:t>LTSS Updates</a:t>
            </a:r>
          </a:p>
          <a:p>
            <a:pPr lvl="1"/>
            <a:r>
              <a:rPr lang="en-US" dirty="0"/>
              <a:t>LTC organization structure</a:t>
            </a:r>
          </a:p>
          <a:p>
            <a:pPr lvl="1"/>
            <a:r>
              <a:rPr lang="en-US" dirty="0"/>
              <a:t>SNF pilot programs</a:t>
            </a:r>
          </a:p>
          <a:p>
            <a:pPr lvl="1"/>
            <a:r>
              <a:rPr lang="en-US" dirty="0"/>
              <a:t>Vaccination support</a:t>
            </a:r>
          </a:p>
          <a:p>
            <a:pPr lvl="1"/>
            <a:endParaRPr lang="en-US" dirty="0"/>
          </a:p>
          <a:p>
            <a:r>
              <a:rPr lang="en-US" dirty="0"/>
              <a:t>LTSS Liaison</a:t>
            </a:r>
          </a:p>
          <a:p>
            <a:r>
              <a:rPr lang="en-US" dirty="0"/>
              <a:t>Timely Notifications</a:t>
            </a:r>
          </a:p>
          <a:p>
            <a:r>
              <a:rPr lang="en-US" dirty="0"/>
              <a:t>PASRR</a:t>
            </a:r>
          </a:p>
          <a:p>
            <a:r>
              <a:rPr lang="en-US" dirty="0"/>
              <a:t>TCS</a:t>
            </a:r>
          </a:p>
        </p:txBody>
      </p:sp>
      <p:sp>
        <p:nvSpPr>
          <p:cNvPr id="3" name="Title 2">
            <a:extLst>
              <a:ext uri="{FF2B5EF4-FFF2-40B4-BE49-F238E27FC236}">
                <a16:creationId xmlns:a16="http://schemas.microsoft.com/office/drawing/2014/main" id="{D030F18A-9E7F-1975-E17D-788A5805C228}"/>
              </a:ext>
            </a:extLst>
          </p:cNvPr>
          <p:cNvSpPr>
            <a:spLocks noGrp="1"/>
          </p:cNvSpPr>
          <p:nvPr>
            <p:ph type="title"/>
          </p:nvPr>
        </p:nvSpPr>
        <p:spPr/>
        <p:txBody>
          <a:bodyPr/>
          <a:lstStyle/>
          <a:p>
            <a:r>
              <a:rPr lang="en-US" dirty="0"/>
              <a:t>LTSS Agenda </a:t>
            </a:r>
          </a:p>
        </p:txBody>
      </p:sp>
      <p:sp>
        <p:nvSpPr>
          <p:cNvPr id="4" name="Text Placeholder 3">
            <a:extLst>
              <a:ext uri="{FF2B5EF4-FFF2-40B4-BE49-F238E27FC236}">
                <a16:creationId xmlns:a16="http://schemas.microsoft.com/office/drawing/2014/main" id="{E6D49830-5A48-E607-8C8F-EF00DE49C56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8110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8D6FAD-0451-5D17-C63E-92843EB9B0ED}"/>
              </a:ext>
            </a:extLst>
          </p:cNvPr>
          <p:cNvSpPr>
            <a:spLocks noGrp="1"/>
          </p:cNvSpPr>
          <p:nvPr>
            <p:ph idx="1"/>
          </p:nvPr>
        </p:nvSpPr>
        <p:spPr/>
        <p:txBody>
          <a:bodyPr/>
          <a:lstStyle/>
          <a:p>
            <a:r>
              <a:rPr lang="en-US" dirty="0"/>
              <a:t>To provide general LTSS structure, contacts and program updates.</a:t>
            </a:r>
          </a:p>
          <a:p>
            <a:endParaRPr lang="en-US" dirty="0"/>
          </a:p>
          <a:p>
            <a:r>
              <a:rPr lang="en-US" dirty="0"/>
              <a:t>To describe current SNF pilot programs aimed at reducing barriers to member hospital discharge to SNF and custodial levels of care.</a:t>
            </a:r>
          </a:p>
          <a:p>
            <a:endParaRPr lang="en-US" dirty="0"/>
          </a:p>
          <a:p>
            <a:r>
              <a:rPr lang="en-US" dirty="0"/>
              <a:t>To review new DHCS requirements regarding timely notifications of member transitions to SNF and how we can collaborate.</a:t>
            </a:r>
          </a:p>
          <a:p>
            <a:endParaRPr lang="en-US" dirty="0"/>
          </a:p>
          <a:p>
            <a:r>
              <a:rPr lang="en-US" dirty="0"/>
              <a:t>To describe the new PASRR process and how LTC and CalOptima Health can collaborate.</a:t>
            </a:r>
          </a:p>
        </p:txBody>
      </p:sp>
      <p:sp>
        <p:nvSpPr>
          <p:cNvPr id="3" name="Title 2">
            <a:extLst>
              <a:ext uri="{FF2B5EF4-FFF2-40B4-BE49-F238E27FC236}">
                <a16:creationId xmlns:a16="http://schemas.microsoft.com/office/drawing/2014/main" id="{02B6BB38-EECE-FEAB-0EFC-E8E64F5DAE56}"/>
              </a:ext>
            </a:extLst>
          </p:cNvPr>
          <p:cNvSpPr>
            <a:spLocks noGrp="1"/>
          </p:cNvSpPr>
          <p:nvPr>
            <p:ph type="title"/>
          </p:nvPr>
        </p:nvSpPr>
        <p:spPr/>
        <p:txBody>
          <a:bodyPr/>
          <a:lstStyle/>
          <a:p>
            <a:r>
              <a:rPr lang="en-US" dirty="0"/>
              <a:t>LTSS Objectives</a:t>
            </a:r>
          </a:p>
        </p:txBody>
      </p:sp>
      <p:sp>
        <p:nvSpPr>
          <p:cNvPr id="4" name="Text Placeholder 3">
            <a:extLst>
              <a:ext uri="{FF2B5EF4-FFF2-40B4-BE49-F238E27FC236}">
                <a16:creationId xmlns:a16="http://schemas.microsoft.com/office/drawing/2014/main" id="{5ECC0215-D64F-642E-BD61-94BE7FBF88D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5093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D03EA-D7E8-2867-4BAE-016435D66B0E}"/>
              </a:ext>
            </a:extLst>
          </p:cNvPr>
          <p:cNvSpPr>
            <a:spLocks noGrp="1"/>
          </p:cNvSpPr>
          <p:nvPr>
            <p:ph idx="1"/>
          </p:nvPr>
        </p:nvSpPr>
        <p:spPr/>
        <p:txBody>
          <a:bodyPr/>
          <a:lstStyle/>
          <a:p>
            <a:r>
              <a:rPr lang="en-US" dirty="0"/>
              <a:t>Cathy Osborn, LTSS Manager</a:t>
            </a:r>
          </a:p>
          <a:p>
            <a:pPr lvl="1"/>
            <a:r>
              <a:rPr lang="en-US" dirty="0"/>
              <a:t>Kennedy Anyama, RN, Supervisor LTC facilities</a:t>
            </a:r>
          </a:p>
          <a:p>
            <a:pPr lvl="1"/>
            <a:r>
              <a:rPr lang="en-US" dirty="0"/>
              <a:t>Karen Marin, RN, Supervisor CBAS and Complex Discharge </a:t>
            </a:r>
          </a:p>
          <a:p>
            <a:pPr lvl="1"/>
            <a:r>
              <a:rPr lang="en-US" dirty="0"/>
              <a:t>Heather Wanket, RN, Supervisor CalAim </a:t>
            </a:r>
          </a:p>
          <a:p>
            <a:pPr lvl="1"/>
            <a:endParaRPr lang="en-US" dirty="0"/>
          </a:p>
          <a:p>
            <a:r>
              <a:rPr lang="en-US" dirty="0"/>
              <a:t>Contacts</a:t>
            </a:r>
          </a:p>
          <a:p>
            <a:pPr lvl="1"/>
            <a:r>
              <a:rPr lang="en-US" dirty="0">
                <a:hlinkClick r:id="rId2"/>
              </a:rPr>
              <a:t>scott.robinson@caloptima.org</a:t>
            </a:r>
            <a:r>
              <a:rPr lang="en-US" dirty="0"/>
              <a:t>; cell: 714-497-9350</a:t>
            </a:r>
          </a:p>
          <a:p>
            <a:pPr lvl="1"/>
            <a:r>
              <a:rPr lang="en-US" dirty="0">
                <a:hlinkClick r:id="rId3"/>
              </a:rPr>
              <a:t>cosborn@caloptima.org</a:t>
            </a:r>
            <a:r>
              <a:rPr lang="en-US" dirty="0"/>
              <a:t>; cell: 714-474-9066</a:t>
            </a:r>
          </a:p>
          <a:p>
            <a:pPr lvl="1"/>
            <a:r>
              <a:rPr lang="en-US" dirty="0">
                <a:hlinkClick r:id="rId4"/>
              </a:rPr>
              <a:t>kanyama@caloptima.org</a:t>
            </a:r>
            <a:r>
              <a:rPr lang="en-US" dirty="0"/>
              <a:t>; cell: 657-236-1769</a:t>
            </a:r>
          </a:p>
          <a:p>
            <a:pPr lvl="1"/>
            <a:r>
              <a:rPr lang="en-US" dirty="0">
                <a:hlinkClick r:id="rId5"/>
              </a:rPr>
              <a:t>karen.marin@caloptima.org</a:t>
            </a:r>
            <a:r>
              <a:rPr lang="en-US" dirty="0"/>
              <a:t>; cell: 714-923-8836</a:t>
            </a:r>
          </a:p>
          <a:p>
            <a:pPr lvl="1"/>
            <a:r>
              <a:rPr lang="en-US" dirty="0">
                <a:hlinkClick r:id="rId6"/>
              </a:rPr>
              <a:t>heather.Wanket@caloptima.org</a:t>
            </a:r>
            <a:r>
              <a:rPr lang="en-US" dirty="0"/>
              <a:t>; cell: 657-900-1185</a:t>
            </a:r>
          </a:p>
          <a:p>
            <a:pPr marL="457200" lvl="1" indent="0">
              <a:buNone/>
            </a:pPr>
            <a:endParaRPr lang="en-US" dirty="0"/>
          </a:p>
        </p:txBody>
      </p:sp>
      <p:sp>
        <p:nvSpPr>
          <p:cNvPr id="3" name="Title 2">
            <a:extLst>
              <a:ext uri="{FF2B5EF4-FFF2-40B4-BE49-F238E27FC236}">
                <a16:creationId xmlns:a16="http://schemas.microsoft.com/office/drawing/2014/main" id="{37F534CB-2ED6-C955-0D45-3A484345B73A}"/>
              </a:ext>
            </a:extLst>
          </p:cNvPr>
          <p:cNvSpPr>
            <a:spLocks noGrp="1"/>
          </p:cNvSpPr>
          <p:nvPr>
            <p:ph type="title"/>
          </p:nvPr>
        </p:nvSpPr>
        <p:spPr/>
        <p:txBody>
          <a:bodyPr/>
          <a:lstStyle/>
          <a:p>
            <a:r>
              <a:rPr lang="en-US" dirty="0"/>
              <a:t>LTC Organization</a:t>
            </a:r>
          </a:p>
        </p:txBody>
      </p:sp>
      <p:sp>
        <p:nvSpPr>
          <p:cNvPr id="4" name="Text Placeholder 3">
            <a:extLst>
              <a:ext uri="{FF2B5EF4-FFF2-40B4-BE49-F238E27FC236}">
                <a16:creationId xmlns:a16="http://schemas.microsoft.com/office/drawing/2014/main" id="{BF064D30-A2D5-847F-6E2F-ECF8C9CF8AB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837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BEBB0-F2E6-952D-084C-6FBF1F55F0FD}"/>
              </a:ext>
            </a:extLst>
          </p:cNvPr>
          <p:cNvSpPr>
            <a:spLocks noGrp="1"/>
          </p:cNvSpPr>
          <p:nvPr>
            <p:ph idx="1"/>
          </p:nvPr>
        </p:nvSpPr>
        <p:spPr/>
        <p:txBody>
          <a:bodyPr/>
          <a:lstStyle/>
          <a:p>
            <a:r>
              <a:rPr lang="en-US" dirty="0"/>
              <a:t>Vaccination Support</a:t>
            </a:r>
          </a:p>
          <a:p>
            <a:pPr lvl="1"/>
            <a:r>
              <a:rPr lang="en-US" dirty="0"/>
              <a:t>CalOptima Health would like to support your organization in planning/organizing covid and influenza vaccine clinics.</a:t>
            </a:r>
          </a:p>
          <a:p>
            <a:pPr lvl="1"/>
            <a:r>
              <a:rPr lang="en-US" dirty="0"/>
              <a:t>Please let us know how we can help!</a:t>
            </a:r>
          </a:p>
          <a:p>
            <a:pPr marL="457200" lvl="1" indent="0">
              <a:buNone/>
            </a:pPr>
            <a:endParaRPr lang="en-US" dirty="0"/>
          </a:p>
          <a:p>
            <a:pPr>
              <a:buFont typeface="Courier New" panose="02070309020205020404" pitchFamily="49" charset="0"/>
              <a:buChar char="o"/>
            </a:pPr>
            <a:r>
              <a:rPr lang="en-US" dirty="0"/>
              <a:t>SNF Pilot Programs</a:t>
            </a:r>
          </a:p>
          <a:p>
            <a:pPr lvl="1">
              <a:buFont typeface="Courier New" panose="02070309020205020404" pitchFamily="49" charset="0"/>
              <a:buChar char="o"/>
            </a:pPr>
            <a:r>
              <a:rPr lang="en-US" dirty="0"/>
              <a:t>We are working on developing programs to incentivize SNF’s to be able to accommodate members with complex needs:  These may include:</a:t>
            </a:r>
          </a:p>
          <a:p>
            <a:pPr lvl="2">
              <a:buFont typeface="Courier New" panose="02070309020205020404" pitchFamily="49" charset="0"/>
              <a:buChar char="o"/>
            </a:pPr>
            <a:r>
              <a:rPr lang="en-US" dirty="0"/>
              <a:t>Isolation</a:t>
            </a:r>
          </a:p>
          <a:p>
            <a:pPr lvl="2">
              <a:buFont typeface="Courier New" panose="02070309020205020404" pitchFamily="49" charset="0"/>
              <a:buChar char="o"/>
            </a:pPr>
            <a:r>
              <a:rPr lang="en-US" dirty="0"/>
              <a:t>Dialysis</a:t>
            </a:r>
          </a:p>
          <a:p>
            <a:pPr lvl="2">
              <a:buFont typeface="Courier New" panose="02070309020205020404" pitchFamily="49" charset="0"/>
              <a:buChar char="o"/>
            </a:pPr>
            <a:r>
              <a:rPr lang="en-US" dirty="0"/>
              <a:t>Age</a:t>
            </a:r>
          </a:p>
          <a:p>
            <a:pPr lvl="1">
              <a:buFont typeface="Courier New" panose="02070309020205020404" pitchFamily="49" charset="0"/>
              <a:buChar char="o"/>
            </a:pPr>
            <a:r>
              <a:rPr lang="en-US" dirty="0"/>
              <a:t>Let us know if you would like to learn more about participating in a pilot </a:t>
            </a:r>
            <a:r>
              <a:rPr lang="en-US" dirty="0" err="1"/>
              <a:t>progra</a:t>
            </a:r>
            <a:r>
              <a:rPr lang="en-US" dirty="0"/>
              <a:t>.</a:t>
            </a:r>
          </a:p>
          <a:p>
            <a:endParaRPr lang="en-US" dirty="0"/>
          </a:p>
        </p:txBody>
      </p:sp>
      <p:sp>
        <p:nvSpPr>
          <p:cNvPr id="3" name="Title 2">
            <a:extLst>
              <a:ext uri="{FF2B5EF4-FFF2-40B4-BE49-F238E27FC236}">
                <a16:creationId xmlns:a16="http://schemas.microsoft.com/office/drawing/2014/main" id="{A22B23E7-7D02-6E33-D254-5DBF74DD5CC5}"/>
              </a:ext>
            </a:extLst>
          </p:cNvPr>
          <p:cNvSpPr>
            <a:spLocks noGrp="1"/>
          </p:cNvSpPr>
          <p:nvPr>
            <p:ph type="title"/>
          </p:nvPr>
        </p:nvSpPr>
        <p:spPr/>
        <p:txBody>
          <a:bodyPr/>
          <a:lstStyle/>
          <a:p>
            <a:r>
              <a:rPr lang="en-US" dirty="0"/>
              <a:t>General LTSS Updates</a:t>
            </a:r>
          </a:p>
        </p:txBody>
      </p:sp>
      <p:sp>
        <p:nvSpPr>
          <p:cNvPr id="4" name="Text Placeholder 3">
            <a:extLst>
              <a:ext uri="{FF2B5EF4-FFF2-40B4-BE49-F238E27FC236}">
                <a16:creationId xmlns:a16="http://schemas.microsoft.com/office/drawing/2014/main" id="{6BE49BEC-B6F2-E844-22EA-79CA43ADE1C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9336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70F63-6471-4272-9471-78EEEAB66C5D}"/>
              </a:ext>
            </a:extLst>
          </p:cNvPr>
          <p:cNvSpPr>
            <a:spLocks noGrp="1"/>
          </p:cNvSpPr>
          <p:nvPr>
            <p:ph idx="1"/>
          </p:nvPr>
        </p:nvSpPr>
        <p:spPr/>
        <p:txBody>
          <a:bodyPr vert="horz" lIns="91440" tIns="45720" rIns="91440" bIns="45720" rtlCol="0" anchor="t">
            <a:noAutofit/>
          </a:bodyPr>
          <a:lstStyle/>
          <a:p>
            <a:pPr marL="340995" indent="-340995"/>
            <a:r>
              <a:rPr lang="en-US" dirty="0"/>
              <a:t>Trained by the plan to identify and understand the full spectrum of Medicare and Medi-Cal LTSS, including home and community-based services and long-term institutional care, including payment and coverage rules</a:t>
            </a:r>
          </a:p>
          <a:p>
            <a:pPr marL="683895" lvl="1" indent="-340995"/>
            <a:r>
              <a:rPr lang="en-US" dirty="0"/>
              <a:t>Serve as LTSS subject matter expert to health network OneCare Case management team</a:t>
            </a:r>
          </a:p>
          <a:p>
            <a:pPr marL="683895" lvl="1" indent="-340995"/>
            <a:r>
              <a:rPr lang="en-US" dirty="0"/>
              <a:t>LTSS liaisons participate in all OneCare Interdisciplinary Care Teams (ICTs)</a:t>
            </a:r>
          </a:p>
          <a:p>
            <a:pPr marL="1090295" lvl="2" indent="-340995"/>
            <a:r>
              <a:rPr lang="en-US" dirty="0">
                <a:latin typeface="Noto Sans"/>
                <a:ea typeface="Noto Sans"/>
                <a:cs typeface="Noto Sans"/>
              </a:rPr>
              <a:t>Include referrals and connections to LTSS in member’s Individual Care Plan (ICP)</a:t>
            </a:r>
          </a:p>
          <a:p>
            <a:pPr marL="683895" lvl="1" indent="-340995"/>
            <a:r>
              <a:rPr lang="en-US" dirty="0"/>
              <a:t>Assist with transitions of care, coordination of services, referrals and the LTSS provider community</a:t>
            </a:r>
          </a:p>
          <a:p>
            <a:pPr marL="683895" lvl="1" indent="-340995"/>
            <a:r>
              <a:rPr lang="en-US" dirty="0"/>
              <a:t>Ensure that referrals and connections to LTSS are in the member’s ICP</a:t>
            </a:r>
          </a:p>
          <a:p>
            <a:pPr marL="683895" lvl="1" indent="-340995"/>
            <a:r>
              <a:rPr lang="en-US" dirty="0"/>
              <a:t>Help facilitate member care transitions by ensuring linkages to appropriate LTSS to support the member</a:t>
            </a:r>
            <a:endParaRPr lang="en-US" sz="2400" dirty="0"/>
          </a:p>
          <a:p>
            <a:pPr marL="342900" lvl="1" indent="0">
              <a:buNone/>
            </a:pPr>
            <a:endParaRPr lang="en-US" dirty="0"/>
          </a:p>
          <a:p>
            <a:pPr marL="340995" indent="-340995"/>
            <a:endParaRPr lang="en-US" dirty="0">
              <a:solidFill>
                <a:schemeClr val="tx1">
                  <a:lumMod val="50000"/>
                </a:schemeClr>
              </a:solidFill>
            </a:endParaRPr>
          </a:p>
          <a:p>
            <a:pPr marL="340995" indent="-340995"/>
            <a:endParaRPr lang="en-US" dirty="0">
              <a:latin typeface="Noto Sans"/>
              <a:ea typeface="Noto Sans"/>
              <a:cs typeface="Noto Sans"/>
            </a:endParaRPr>
          </a:p>
        </p:txBody>
      </p:sp>
      <p:sp>
        <p:nvSpPr>
          <p:cNvPr id="3" name="Title 2">
            <a:extLst>
              <a:ext uri="{FF2B5EF4-FFF2-40B4-BE49-F238E27FC236}">
                <a16:creationId xmlns:a16="http://schemas.microsoft.com/office/drawing/2014/main" id="{4FF8DEFC-00F7-432C-86D7-73BD1D59F07F}"/>
              </a:ext>
            </a:extLst>
          </p:cNvPr>
          <p:cNvSpPr>
            <a:spLocks noGrp="1"/>
          </p:cNvSpPr>
          <p:nvPr>
            <p:ph type="title"/>
          </p:nvPr>
        </p:nvSpPr>
        <p:spPr/>
        <p:txBody>
          <a:bodyPr/>
          <a:lstStyle/>
          <a:p>
            <a:r>
              <a:rPr lang="en-US" dirty="0"/>
              <a:t>OneCare LTSS Liaison</a:t>
            </a:r>
          </a:p>
        </p:txBody>
      </p:sp>
      <p:sp>
        <p:nvSpPr>
          <p:cNvPr id="5" name="Text Placeholder 4">
            <a:extLst>
              <a:ext uri="{FF2B5EF4-FFF2-40B4-BE49-F238E27FC236}">
                <a16:creationId xmlns:a16="http://schemas.microsoft.com/office/drawing/2014/main" id="{91589212-0F33-518F-BB3B-076D750C5D5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613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C8D514-C9C1-DEC7-B4B2-5497208CCC56}"/>
              </a:ext>
            </a:extLst>
          </p:cNvPr>
          <p:cNvSpPr>
            <a:spLocks noGrp="1"/>
          </p:cNvSpPr>
          <p:nvPr>
            <p:ph idx="1"/>
          </p:nvPr>
        </p:nvSpPr>
        <p:spPr>
          <a:xfrm>
            <a:off x="838200" y="1400176"/>
            <a:ext cx="10515600" cy="5014479"/>
          </a:xfrm>
        </p:spPr>
        <p:txBody>
          <a:bodyPr/>
          <a:lstStyle/>
          <a:p>
            <a:pPr>
              <a:spcAft>
                <a:spcPts val="800"/>
              </a:spcAft>
              <a:buFont typeface="Courier New" panose="02070309020205020404" pitchFamily="49" charset="0"/>
              <a:buChar char="o"/>
            </a:pPr>
            <a:r>
              <a:rPr lang="en-US" dirty="0"/>
              <a:t>CalOptima Health also has a dedicated LTSS liaison</a:t>
            </a:r>
          </a:p>
          <a:p>
            <a:pPr>
              <a:spcAft>
                <a:spcPts val="800"/>
              </a:spcAft>
              <a:buFont typeface="Courier New" panose="02070309020205020404" pitchFamily="49" charset="0"/>
              <a:buChar char="o"/>
            </a:pPr>
            <a:r>
              <a:rPr lang="en-US" dirty="0"/>
              <a:t>Health network LTSS liaison can also outreach to the CalOptima Health LTSS Liaison if there are any questions regarding LTSS</a:t>
            </a:r>
          </a:p>
          <a:p>
            <a:r>
              <a:rPr lang="en-US" dirty="0"/>
              <a:t>Contact</a:t>
            </a:r>
          </a:p>
          <a:p>
            <a:pPr lvl="1"/>
            <a:r>
              <a:rPr lang="en-US" dirty="0"/>
              <a:t>Any questions from the LTSS Liaison can be directed to the following LTSS staff:</a:t>
            </a:r>
          </a:p>
          <a:p>
            <a:pPr lvl="2"/>
            <a:r>
              <a:rPr lang="en-US" dirty="0"/>
              <a:t>Email: (Paz Reyes) </a:t>
            </a:r>
            <a:r>
              <a:rPr 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preyes@caloptima.org</a:t>
            </a:r>
            <a:r>
              <a:rPr lang="en-US" dirty="0">
                <a:solidFill>
                  <a:schemeClr val="tx2">
                    <a:lumMod val="60000"/>
                    <a:lumOff val="40000"/>
                  </a:schemeClr>
                </a:solidFill>
              </a:rPr>
              <a:t> </a:t>
            </a:r>
          </a:p>
          <a:p>
            <a:pPr marL="1371600" lvl="3" indent="0">
              <a:buNone/>
            </a:pPr>
            <a:r>
              <a:rPr lang="en-US" dirty="0">
                <a:solidFill>
                  <a:schemeClr val="tx2">
                    <a:lumMod val="60000"/>
                    <a:lumOff val="40000"/>
                  </a:schemeClr>
                </a:solidFill>
              </a:rPr>
              <a:t>         </a:t>
            </a:r>
            <a:r>
              <a:rPr lang="en-US" dirty="0"/>
              <a:t>(Tracy Nguyen) </a:t>
            </a:r>
            <a:r>
              <a:rPr lang="en-US" sz="1800" dirty="0">
                <a:hlinkClick r:id="rId3"/>
              </a:rPr>
              <a:t>tracy.nguyen@caloptima.org</a:t>
            </a:r>
            <a:endParaRPr lang="en-US" sz="1800" dirty="0"/>
          </a:p>
          <a:p>
            <a:pPr marL="1371600" lvl="3" indent="0">
              <a:buNone/>
            </a:pPr>
            <a:r>
              <a:rPr lang="en-US" dirty="0">
                <a:solidFill>
                  <a:schemeClr val="tx2">
                    <a:lumMod val="60000"/>
                    <a:lumOff val="40000"/>
                  </a:schemeClr>
                </a:solidFill>
              </a:rPr>
              <a:t>         </a:t>
            </a:r>
            <a:r>
              <a:rPr lang="en-US" sz="1800" dirty="0"/>
              <a:t>(Luisa Cirson) </a:t>
            </a:r>
            <a:r>
              <a:rPr lang="en-US" sz="1800" dirty="0">
                <a:hlinkClick r:id="rId4"/>
              </a:rPr>
              <a:t>luisa.Cirson@caloptima.org</a:t>
            </a:r>
            <a:r>
              <a:rPr lang="en-US" dirty="0">
                <a:solidFill>
                  <a:schemeClr val="tx2">
                    <a:lumMod val="60000"/>
                    <a:lumOff val="40000"/>
                  </a:schemeClr>
                </a:solidFill>
              </a:rPr>
              <a:t>  </a:t>
            </a:r>
          </a:p>
          <a:p>
            <a:pPr lvl="2"/>
            <a:r>
              <a:rPr lang="en-US" dirty="0"/>
              <a:t>Phone: </a:t>
            </a:r>
            <a:r>
              <a:rPr lang="en-US" b="1" dirty="0"/>
              <a:t>714-246-8600, option 6</a:t>
            </a:r>
          </a:p>
          <a:p>
            <a:pPr lvl="2"/>
            <a:r>
              <a:rPr lang="en-US" dirty="0"/>
              <a:t>Fax:</a:t>
            </a:r>
            <a:r>
              <a:rPr lang="en-US" b="1" dirty="0"/>
              <a:t> 714-246-8843</a:t>
            </a:r>
          </a:p>
          <a:p>
            <a:r>
              <a:rPr lang="en-US" dirty="0"/>
              <a:t>DHCS D-SNP Policy Guide 2024</a:t>
            </a:r>
          </a:p>
          <a:p>
            <a:pPr lvl="1"/>
            <a:r>
              <a:rPr lang="en-US" sz="2000" dirty="0">
                <a:hlinkClick r:id="rId5"/>
              </a:rPr>
              <a:t>https://www.dhcs.ca.gov/provgovpart/Documents/DHCS-CalAIM-D-SNP-Policy-Guide-2024-June.pdf</a:t>
            </a:r>
            <a:endParaRPr lang="en-US" sz="2000" dirty="0"/>
          </a:p>
          <a:p>
            <a:endParaRPr lang="en-US" b="1" dirty="0"/>
          </a:p>
        </p:txBody>
      </p:sp>
      <p:sp>
        <p:nvSpPr>
          <p:cNvPr id="3" name="Title 2">
            <a:extLst>
              <a:ext uri="{FF2B5EF4-FFF2-40B4-BE49-F238E27FC236}">
                <a16:creationId xmlns:a16="http://schemas.microsoft.com/office/drawing/2014/main" id="{C1B242B1-07F7-09FE-98E8-C50A5236887C}"/>
              </a:ext>
            </a:extLst>
          </p:cNvPr>
          <p:cNvSpPr>
            <a:spLocks noGrp="1"/>
          </p:cNvSpPr>
          <p:nvPr>
            <p:ph type="title"/>
          </p:nvPr>
        </p:nvSpPr>
        <p:spPr/>
        <p:txBody>
          <a:bodyPr/>
          <a:lstStyle/>
          <a:p>
            <a:r>
              <a:rPr lang="en-US" dirty="0"/>
              <a:t>CalOptima Health LTSS Liaison</a:t>
            </a:r>
          </a:p>
        </p:txBody>
      </p:sp>
      <p:sp>
        <p:nvSpPr>
          <p:cNvPr id="4" name="Text Placeholder 3">
            <a:extLst>
              <a:ext uri="{FF2B5EF4-FFF2-40B4-BE49-F238E27FC236}">
                <a16:creationId xmlns:a16="http://schemas.microsoft.com/office/drawing/2014/main" id="{AEF4B126-BF56-6734-CF1D-62E45D94CE0D}"/>
              </a:ext>
            </a:extLst>
          </p:cNvPr>
          <p:cNvSpPr>
            <a:spLocks noGrp="1"/>
          </p:cNvSpPr>
          <p:nvPr>
            <p:ph type="body" sz="quarter" idx="10"/>
          </p:nvPr>
        </p:nvSpPr>
        <p:spPr>
          <a:xfrm>
            <a:off x="838202" y="6619875"/>
            <a:ext cx="7709169" cy="92560"/>
          </a:xfrm>
        </p:spPr>
        <p:txBody>
          <a:bodyPr/>
          <a:lstStyle/>
          <a:p>
            <a:endParaRPr lang="en-US" dirty="0"/>
          </a:p>
        </p:txBody>
      </p:sp>
    </p:spTree>
    <p:extLst>
      <p:ext uri="{BB962C8B-B14F-4D97-AF65-F5344CB8AC3E}">
        <p14:creationId xmlns:p14="http://schemas.microsoft.com/office/powerpoint/2010/main" val="24579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5A6AD-6A7B-BDC3-75C8-E19EA42C4919}"/>
              </a:ext>
            </a:extLst>
          </p:cNvPr>
          <p:cNvSpPr>
            <a:spLocks noGrp="1"/>
          </p:cNvSpPr>
          <p:nvPr>
            <p:ph idx="1"/>
          </p:nvPr>
        </p:nvSpPr>
        <p:spPr/>
        <p:txBody>
          <a:bodyPr/>
          <a:lstStyle/>
          <a:p>
            <a:r>
              <a:rPr lang="en-US" dirty="0">
                <a:solidFill>
                  <a:srgbClr val="000000"/>
                </a:solidFill>
                <a:effectLst/>
                <a:latin typeface="+mn-lt"/>
                <a:ea typeface="Noto Sans" panose="020B0502040504020204" pitchFamily="34" charset="0"/>
              </a:rPr>
              <a:t>Timely Notifications</a:t>
            </a:r>
          </a:p>
          <a:p>
            <a:pPr marL="0" indent="0">
              <a:buNone/>
            </a:pPr>
            <a:endParaRPr lang="en-US" sz="1800" dirty="0">
              <a:solidFill>
                <a:srgbClr val="000000"/>
              </a:solidFill>
              <a:latin typeface="+mn-lt"/>
              <a:ea typeface="Noto Sans" panose="020B0502040504020204" pitchFamily="34" charset="0"/>
            </a:endParaRPr>
          </a:p>
          <a:p>
            <a:pPr lvl="1"/>
            <a:r>
              <a:rPr lang="en-US" dirty="0">
                <a:solidFill>
                  <a:srgbClr val="000000"/>
                </a:solidFill>
                <a:effectLst/>
                <a:latin typeface="+mn-lt"/>
                <a:ea typeface="Noto Sans" panose="020B0502040504020204" pitchFamily="34" charset="0"/>
              </a:rPr>
              <a:t>CalOptima Health and our contracted facilities (Hospitals and SNFs) must be compliant with secure and timely information sharing effective 7/1/2023 for the purpose of coordinating timely Medicare and Medi-Cal covered services between settings of care for D-SNP Members. This is required by State policy (42 CFR 422.107(d)(1)).</a:t>
            </a:r>
          </a:p>
          <a:p>
            <a:pPr marL="457200" lvl="1" indent="0">
              <a:buNone/>
            </a:pPr>
            <a:endParaRPr lang="en-US" dirty="0">
              <a:solidFill>
                <a:srgbClr val="000000"/>
              </a:solidFill>
              <a:latin typeface="+mn-lt"/>
              <a:ea typeface="Noto Sans" panose="020B0502040504020204" pitchFamily="34" charset="0"/>
            </a:endParaRPr>
          </a:p>
          <a:p>
            <a:pPr lvl="1"/>
            <a:r>
              <a:rPr lang="en-US" dirty="0">
                <a:solidFill>
                  <a:srgbClr val="080808"/>
                </a:solidFill>
                <a:effectLst/>
                <a:latin typeface="+mn-lt"/>
                <a:ea typeface="Noto Sans" panose="020B0502040504020204" pitchFamily="34" charset="0"/>
              </a:rPr>
              <a:t>CalOptima Health will require their contracted facilities to use secure email, data exchange through a Health Information Organization, or an electronic process approved by DHCS, to inform CalOptima Health either immediately, prior to, or at the time of any admission, discharge, or transfer for all Members. E-Fax is not permitted under this new information sharing requirement.</a:t>
            </a:r>
            <a:endParaRPr lang="en-US" dirty="0">
              <a:solidFill>
                <a:srgbClr val="000000"/>
              </a:solidFill>
              <a:effectLst/>
              <a:latin typeface="+mn-lt"/>
              <a:ea typeface="Noto Sans" panose="020B0502040504020204" pitchFamily="34" charset="0"/>
            </a:endParaRPr>
          </a:p>
          <a:p>
            <a:endParaRPr lang="en-US" dirty="0"/>
          </a:p>
        </p:txBody>
      </p:sp>
      <p:sp>
        <p:nvSpPr>
          <p:cNvPr id="3" name="Title 2">
            <a:extLst>
              <a:ext uri="{FF2B5EF4-FFF2-40B4-BE49-F238E27FC236}">
                <a16:creationId xmlns:a16="http://schemas.microsoft.com/office/drawing/2014/main" id="{882D9275-C033-AF06-114F-29935CB18E8B}"/>
              </a:ext>
            </a:extLst>
          </p:cNvPr>
          <p:cNvSpPr>
            <a:spLocks noGrp="1"/>
          </p:cNvSpPr>
          <p:nvPr>
            <p:ph type="title"/>
          </p:nvPr>
        </p:nvSpPr>
        <p:spPr>
          <a:xfrm>
            <a:off x="838200" y="145565"/>
            <a:ext cx="10515600" cy="1094417"/>
          </a:xfrm>
        </p:spPr>
        <p:txBody>
          <a:bodyPr/>
          <a:lstStyle/>
          <a:p>
            <a:br>
              <a:rPr lang="en-US" dirty="0"/>
            </a:br>
            <a:br>
              <a:rPr lang="en-US" dirty="0"/>
            </a:br>
            <a:br>
              <a:rPr lang="en-US" dirty="0"/>
            </a:br>
            <a:br>
              <a:rPr lang="en-US" dirty="0"/>
            </a:br>
            <a:br>
              <a:rPr lang="en-US" dirty="0"/>
            </a:br>
            <a:br>
              <a:rPr lang="en-US" dirty="0"/>
            </a:br>
            <a:br>
              <a:rPr lang="en-US" dirty="0"/>
            </a:br>
            <a:r>
              <a:rPr lang="en-US" dirty="0"/>
              <a:t>DHCS D-SNP Information Sharing 2023</a:t>
            </a:r>
          </a:p>
        </p:txBody>
      </p:sp>
      <p:sp>
        <p:nvSpPr>
          <p:cNvPr id="4" name="Text Placeholder 3">
            <a:extLst>
              <a:ext uri="{FF2B5EF4-FFF2-40B4-BE49-F238E27FC236}">
                <a16:creationId xmlns:a16="http://schemas.microsoft.com/office/drawing/2014/main" id="{C162534A-6366-3BDD-1482-A25B24C64B0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9208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F56BE3-0FBA-CA8E-0ED5-45FD5271163C}"/>
              </a:ext>
            </a:extLst>
          </p:cNvPr>
          <p:cNvSpPr>
            <a:spLocks noGrp="1"/>
          </p:cNvSpPr>
          <p:nvPr>
            <p:ph idx="1"/>
          </p:nvPr>
        </p:nvSpPr>
        <p:spPr>
          <a:xfrm>
            <a:off x="838200" y="1400176"/>
            <a:ext cx="10515600" cy="5111460"/>
          </a:xfrm>
        </p:spPr>
        <p:txBody>
          <a:bodyPr/>
          <a:lstStyle/>
          <a:p>
            <a:r>
              <a:rPr lang="en-US" dirty="0"/>
              <a:t>Timely Notifications (continued)</a:t>
            </a:r>
          </a:p>
          <a:p>
            <a:pPr lvl="1"/>
            <a:r>
              <a:rPr lang="en-US" dirty="0">
                <a:solidFill>
                  <a:srgbClr val="000000"/>
                </a:solidFill>
                <a:effectLst/>
                <a:latin typeface="+mn-lt"/>
                <a:ea typeface="Noto Sans" panose="020B0502040504020204" pitchFamily="34" charset="0"/>
              </a:rPr>
              <a:t>Additionally, CalOptima Health will require our contracted SNFs to make this notification within 48 hours after any SNF admission. For SNF discharges or transfers, CalOptima Health will require their contracted SNFs to make this notification in advance if possible, or at the time of the Member’s discharge or transfer from the SNF. </a:t>
            </a:r>
          </a:p>
          <a:p>
            <a:pPr marL="457200" lvl="1" indent="0">
              <a:buNone/>
            </a:pPr>
            <a:endParaRPr lang="en-US" dirty="0">
              <a:solidFill>
                <a:srgbClr val="000000"/>
              </a:solidFill>
              <a:effectLst/>
              <a:latin typeface="+mn-lt"/>
              <a:ea typeface="Noto Sans" panose="020B0502040504020204" pitchFamily="34" charset="0"/>
            </a:endParaRPr>
          </a:p>
          <a:p>
            <a:pPr marL="749300" lvl="2">
              <a:spcBef>
                <a:spcPts val="0"/>
              </a:spcBef>
              <a:spcAft>
                <a:spcPts val="1000"/>
              </a:spcAft>
            </a:pPr>
            <a:r>
              <a:rPr lang="en-US" sz="2000" dirty="0">
                <a:solidFill>
                  <a:srgbClr val="080808"/>
                </a:solidFill>
                <a:effectLst/>
                <a:latin typeface="+mn-lt"/>
                <a:ea typeface="Noto Sans" panose="020B0502040504020204" pitchFamily="34" charset="0"/>
                <a:cs typeface="Times New Roman" panose="02020603050405020304" pitchFamily="18" charset="0"/>
              </a:rPr>
              <a:t>CalOptima Health is committed to collaborating with our facility providers and partners over the next six months to ensure a smooth transition to secure email to communicate with CalOptima Health and our Health Networks prior to 7/1/23. </a:t>
            </a:r>
          </a:p>
          <a:p>
            <a:pPr marL="749300" lvl="2">
              <a:spcBef>
                <a:spcPts val="0"/>
              </a:spcBef>
              <a:spcAft>
                <a:spcPts val="1000"/>
              </a:spcAft>
            </a:pPr>
            <a:r>
              <a:rPr lang="en-US" sz="2000" dirty="0">
                <a:solidFill>
                  <a:srgbClr val="080808"/>
                </a:solidFill>
                <a:latin typeface="+mn-lt"/>
                <a:ea typeface="Noto Sans" panose="020B0502040504020204" pitchFamily="34" charset="0"/>
                <a:cs typeface="Times New Roman" panose="02020603050405020304" pitchFamily="18" charset="0"/>
              </a:rPr>
              <a:t>Our goal is for all facilities to start using the secure CalOptima health portal in the near future. We will be scheduling a training webinar soon.</a:t>
            </a:r>
          </a:p>
          <a:p>
            <a:pPr marL="573087" lvl="2" indent="0">
              <a:spcBef>
                <a:spcPts val="0"/>
              </a:spcBef>
              <a:spcAft>
                <a:spcPts val="1000"/>
              </a:spcAft>
              <a:buNone/>
            </a:pPr>
            <a:endParaRPr lang="en-US" sz="2000" dirty="0">
              <a:solidFill>
                <a:srgbClr val="080808"/>
              </a:solidFill>
              <a:effectLst/>
              <a:latin typeface="Times New Roman" panose="02020603050405020304" pitchFamily="18" charset="0"/>
              <a:ea typeface="Noto Sans" panose="020B0502040504020204" pitchFamily="34" charset="0"/>
              <a:cs typeface="Times New Roman" panose="02020603050405020304" pitchFamily="18" charset="0"/>
            </a:endParaRPr>
          </a:p>
          <a:p>
            <a:pPr marL="573087" lvl="2" indent="0">
              <a:spcBef>
                <a:spcPts val="0"/>
              </a:spcBef>
              <a:spcAft>
                <a:spcPts val="1000"/>
              </a:spcAft>
              <a:buNone/>
            </a:pPr>
            <a:r>
              <a:rPr lang="en-US" sz="2800" dirty="0">
                <a:hlinkClick r:id="rId2"/>
              </a:rPr>
              <a:t>2023 CalAIM D-SNP Policy Guide Updated June 2023</a:t>
            </a:r>
            <a:endParaRPr lang="en-US" sz="2800" dirty="0"/>
          </a:p>
          <a:p>
            <a:pPr marL="573087" lvl="2" indent="0">
              <a:spcBef>
                <a:spcPts val="0"/>
              </a:spcBef>
              <a:spcAft>
                <a:spcPts val="1000"/>
              </a:spcAft>
              <a:buNone/>
            </a:pPr>
            <a:endParaRPr lang="en-US" sz="2000" b="1" dirty="0">
              <a:solidFill>
                <a:srgbClr val="080808"/>
              </a:solidFill>
              <a:effectLst/>
              <a:latin typeface="+mn-lt"/>
              <a:ea typeface="Noto Sans" panose="020B0502040504020204" pitchFamily="34" charset="0"/>
              <a:cs typeface="Times New Roman" panose="02020603050405020304" pitchFamily="18" charset="0"/>
            </a:endParaRPr>
          </a:p>
          <a:p>
            <a:pPr marL="573087" lvl="2" indent="0">
              <a:spcBef>
                <a:spcPts val="0"/>
              </a:spcBef>
              <a:spcAft>
                <a:spcPts val="1000"/>
              </a:spcAft>
              <a:buNone/>
            </a:pPr>
            <a:endParaRPr lang="en-US" sz="2000" b="1" dirty="0">
              <a:solidFill>
                <a:srgbClr val="080808"/>
              </a:solidFill>
              <a:effectLst/>
              <a:latin typeface="+mn-lt"/>
              <a:ea typeface="Noto Sans" panose="020B0502040504020204" pitchFamily="34" charset="0"/>
              <a:cs typeface="Times New Roman" panose="02020603050405020304" pitchFamily="18" charset="0"/>
            </a:endParaRPr>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C1A53DD2-801A-23D0-6A9F-3AD54204EA0F}"/>
              </a:ext>
            </a:extLst>
          </p:cNvPr>
          <p:cNvSpPr>
            <a:spLocks noGrp="1"/>
          </p:cNvSpPr>
          <p:nvPr>
            <p:ph type="title"/>
          </p:nvPr>
        </p:nvSpPr>
        <p:spPr/>
        <p:txBody>
          <a:bodyPr/>
          <a:lstStyle/>
          <a:p>
            <a:r>
              <a:rPr lang="en-US" dirty="0"/>
              <a:t>DHCS D-SNP Information Sharing 2023</a:t>
            </a:r>
          </a:p>
        </p:txBody>
      </p:sp>
      <p:sp>
        <p:nvSpPr>
          <p:cNvPr id="4" name="Text Placeholder 3">
            <a:extLst>
              <a:ext uri="{FF2B5EF4-FFF2-40B4-BE49-F238E27FC236}">
                <a16:creationId xmlns:a16="http://schemas.microsoft.com/office/drawing/2014/main" id="{AEB84C3F-856B-1129-5A49-CDA8A760977D}"/>
              </a:ext>
            </a:extLst>
          </p:cNvPr>
          <p:cNvSpPr>
            <a:spLocks noGrp="1"/>
          </p:cNvSpPr>
          <p:nvPr>
            <p:ph type="body" sz="quarter" idx="10"/>
          </p:nvPr>
        </p:nvSpPr>
        <p:spPr>
          <a:xfrm>
            <a:off x="838202" y="6619875"/>
            <a:ext cx="7709169" cy="92560"/>
          </a:xfrm>
        </p:spPr>
        <p:txBody>
          <a:bodyPr/>
          <a:lstStyle/>
          <a:p>
            <a:endParaRPr lang="en-US" dirty="0"/>
          </a:p>
        </p:txBody>
      </p:sp>
    </p:spTree>
    <p:extLst>
      <p:ext uri="{BB962C8B-B14F-4D97-AF65-F5344CB8AC3E}">
        <p14:creationId xmlns:p14="http://schemas.microsoft.com/office/powerpoint/2010/main" val="4024833922"/>
      </p:ext>
    </p:extLst>
  </p:cSld>
  <p:clrMapOvr>
    <a:masterClrMapping/>
  </p:clrMapOvr>
</p:sld>
</file>

<file path=ppt/theme/theme1.xml><?xml version="1.0" encoding="utf-8"?>
<a:theme xmlns:a="http://schemas.openxmlformats.org/drawingml/2006/main" name="CalOptima Health Primary Brand">
  <a:themeElements>
    <a:clrScheme name="Primary Theme - CalOptima Health">
      <a:dk1>
        <a:srgbClr val="5B6770"/>
      </a:dk1>
      <a:lt1>
        <a:sysClr val="window" lastClr="FFFFFF"/>
      </a:lt1>
      <a:dk2>
        <a:srgbClr val="0071B9"/>
      </a:dk2>
      <a:lt2>
        <a:srgbClr val="FFFFFF"/>
      </a:lt2>
      <a:accent1>
        <a:srgbClr val="F05023"/>
      </a:accent1>
      <a:accent2>
        <a:srgbClr val="0071B9"/>
      </a:accent2>
      <a:accent3>
        <a:srgbClr val="00B2E2"/>
      </a:accent3>
      <a:accent4>
        <a:srgbClr val="9B278F"/>
      </a:accent4>
      <a:accent5>
        <a:srgbClr val="7BC24E"/>
      </a:accent5>
      <a:accent6>
        <a:srgbClr val="F99C24"/>
      </a:accent6>
      <a:hlink>
        <a:srgbClr val="0094D3"/>
      </a:hlink>
      <a:folHlink>
        <a:srgbClr val="0094D3"/>
      </a:folHlink>
    </a:clrScheme>
    <a:fontScheme name="Noto Font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4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neCare Brand">
  <a:themeElements>
    <a:clrScheme name="OneCare Theme - CalOptima Health">
      <a:dk1>
        <a:srgbClr val="5B6770"/>
      </a:dk1>
      <a:lt1>
        <a:sysClr val="window" lastClr="FFFFFF"/>
      </a:lt1>
      <a:dk2>
        <a:srgbClr val="0071B9"/>
      </a:dk2>
      <a:lt2>
        <a:srgbClr val="FFFFFF"/>
      </a:lt2>
      <a:accent1>
        <a:srgbClr val="F05023"/>
      </a:accent1>
      <a:accent2>
        <a:srgbClr val="00B2E2"/>
      </a:accent2>
      <a:accent3>
        <a:srgbClr val="00B050"/>
      </a:accent3>
      <a:accent4>
        <a:srgbClr val="9B278F"/>
      </a:accent4>
      <a:accent5>
        <a:srgbClr val="0071B9"/>
      </a:accent5>
      <a:accent6>
        <a:srgbClr val="F99C24"/>
      </a:accent6>
      <a:hlink>
        <a:srgbClr val="0094D3"/>
      </a:hlink>
      <a:folHlink>
        <a:srgbClr val="0094D3"/>
      </a:folHlink>
    </a:clrScheme>
    <a:fontScheme name="Noto Font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4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Cal Brand">
  <a:themeElements>
    <a:clrScheme name="Medi-Cal Theme - CalOptima Health">
      <a:dk1>
        <a:srgbClr val="5B6770"/>
      </a:dk1>
      <a:lt1>
        <a:sysClr val="window" lastClr="FFFFFF"/>
      </a:lt1>
      <a:dk2>
        <a:srgbClr val="0071B9"/>
      </a:dk2>
      <a:lt2>
        <a:srgbClr val="FFFFFF"/>
      </a:lt2>
      <a:accent1>
        <a:srgbClr val="F05023"/>
      </a:accent1>
      <a:accent2>
        <a:srgbClr val="00B2E2"/>
      </a:accent2>
      <a:accent3>
        <a:srgbClr val="0069A7"/>
      </a:accent3>
      <a:accent4>
        <a:srgbClr val="9B278F"/>
      </a:accent4>
      <a:accent5>
        <a:srgbClr val="7BC24E"/>
      </a:accent5>
      <a:accent6>
        <a:srgbClr val="F99C24"/>
      </a:accent6>
      <a:hlink>
        <a:srgbClr val="0094D3"/>
      </a:hlink>
      <a:folHlink>
        <a:srgbClr val="0094D3"/>
      </a:folHlink>
    </a:clrScheme>
    <a:fontScheme name="Noto Font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4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CE Brand">
  <a:themeElements>
    <a:clrScheme name="PACE Theme - CalOptima Health">
      <a:dk1>
        <a:srgbClr val="5B6770"/>
      </a:dk1>
      <a:lt1>
        <a:sysClr val="window" lastClr="FFFFFF"/>
      </a:lt1>
      <a:dk2>
        <a:srgbClr val="0071B9"/>
      </a:dk2>
      <a:lt2>
        <a:srgbClr val="FFFFFF"/>
      </a:lt2>
      <a:accent1>
        <a:srgbClr val="F05023"/>
      </a:accent1>
      <a:accent2>
        <a:srgbClr val="00B2E2"/>
      </a:accent2>
      <a:accent3>
        <a:srgbClr val="73308A"/>
      </a:accent3>
      <a:accent4>
        <a:srgbClr val="0071B9"/>
      </a:accent4>
      <a:accent5>
        <a:srgbClr val="7BC24E"/>
      </a:accent5>
      <a:accent6>
        <a:srgbClr val="F99C24"/>
      </a:accent6>
      <a:hlink>
        <a:srgbClr val="0094D3"/>
      </a:hlink>
      <a:folHlink>
        <a:srgbClr val="0094D3"/>
      </a:folHlink>
    </a:clrScheme>
    <a:fontScheme name="Noto Font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4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b9fd37-5e43-405f-9c9e-296da2546b91">
      <Terms xmlns="http://schemas.microsoft.com/office/infopath/2007/PartnerControls"/>
    </lcf76f155ced4ddcb4097134ff3c332f>
    <TaxCatchAll xmlns="e735a57d-4d51-4953-9a34-9852c019c9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82A60F2F3404449E3E5CA9EA446466" ma:contentTypeVersion="8" ma:contentTypeDescription="Create a new document." ma:contentTypeScope="" ma:versionID="a2278e3088136706f3442683b6502d81">
  <xsd:schema xmlns:xsd="http://www.w3.org/2001/XMLSchema" xmlns:xs="http://www.w3.org/2001/XMLSchema" xmlns:p="http://schemas.microsoft.com/office/2006/metadata/properties" xmlns:ns2="7eb9fd37-5e43-405f-9c9e-296da2546b91" xmlns:ns3="e735a57d-4d51-4953-9a34-9852c019c954" targetNamespace="http://schemas.microsoft.com/office/2006/metadata/properties" ma:root="true" ma:fieldsID="c398c7b6c2af1405cbcd677b965eca12" ns2:_="" ns3:_="">
    <xsd:import namespace="7eb9fd37-5e43-405f-9c9e-296da2546b91"/>
    <xsd:import namespace="e735a57d-4d51-4953-9a34-9852c019c95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9fd37-5e43-405f-9c9e-296da2546b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220f80-5f0e-43c7-92a3-6ad78db000a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35a57d-4d51-4953-9a34-9852c019c95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f51df08-38e0-4476-acef-3babd6d2d27c}" ma:internalName="TaxCatchAll" ma:showField="CatchAllData" ma:web="e735a57d-4d51-4953-9a34-9852c019c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E0DBE-A372-4EB8-B06E-A1FA015E7265}">
  <ds:schemaRefs>
    <ds:schemaRef ds:uri="http://schemas.microsoft.com/sharepoint/v3/contenttype/forms"/>
  </ds:schemaRefs>
</ds:datastoreItem>
</file>

<file path=customXml/itemProps2.xml><?xml version="1.0" encoding="utf-8"?>
<ds:datastoreItem xmlns:ds="http://schemas.openxmlformats.org/officeDocument/2006/customXml" ds:itemID="{83DAD2E1-7048-41FE-B62B-14789543DF23}">
  <ds:schemaRefs>
    <ds:schemaRef ds:uri="http://purl.org/dc/elements/1.1/"/>
    <ds:schemaRef ds:uri="http://schemas.microsoft.com/office/2006/metadata/properties"/>
    <ds:schemaRef ds:uri="http://schemas.microsoft.com/office/2006/documentManagement/types"/>
    <ds:schemaRef ds:uri="e735a57d-4d51-4953-9a34-9852c019c954"/>
    <ds:schemaRef ds:uri="http://purl.org/dc/terms/"/>
    <ds:schemaRef ds:uri="http://schemas.openxmlformats.org/package/2006/metadata/core-properties"/>
    <ds:schemaRef ds:uri="http://purl.org/dc/dcmitype/"/>
    <ds:schemaRef ds:uri="http://schemas.microsoft.com/office/infopath/2007/PartnerControls"/>
    <ds:schemaRef ds:uri="7eb9fd37-5e43-405f-9c9e-296da2546b91"/>
    <ds:schemaRef ds:uri="http://www.w3.org/XML/1998/namespace"/>
  </ds:schemaRefs>
</ds:datastoreItem>
</file>

<file path=customXml/itemProps3.xml><?xml version="1.0" encoding="utf-8"?>
<ds:datastoreItem xmlns:ds="http://schemas.openxmlformats.org/officeDocument/2006/customXml" ds:itemID="{5CF53A6C-5915-416F-9D47-74CC66D80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9fd37-5e43-405f-9c9e-296da2546b91"/>
    <ds:schemaRef ds:uri="e735a57d-4d51-4953-9a34-9852c019c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1259</Words>
  <Application>Microsoft Office PowerPoint</Application>
  <PresentationFormat>Widescreen</PresentationFormat>
  <Paragraphs>109</Paragraphs>
  <Slides>13</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Courier New</vt:lpstr>
      <vt:lpstr>Arial</vt:lpstr>
      <vt:lpstr>Noto Sans</vt:lpstr>
      <vt:lpstr>Times New Roman</vt:lpstr>
      <vt:lpstr>Calibri</vt:lpstr>
      <vt:lpstr>Wingdings</vt:lpstr>
      <vt:lpstr>CalOptima Health Primary Brand</vt:lpstr>
      <vt:lpstr>OneCare Brand</vt:lpstr>
      <vt:lpstr>Medi-Cal Brand</vt:lpstr>
      <vt:lpstr>PACE Brand</vt:lpstr>
      <vt:lpstr>CalOptima Health LTSS Updates</vt:lpstr>
      <vt:lpstr>LTSS Agenda </vt:lpstr>
      <vt:lpstr>LTSS Objectives</vt:lpstr>
      <vt:lpstr>LTC Organization</vt:lpstr>
      <vt:lpstr>General LTSS Updates</vt:lpstr>
      <vt:lpstr>OneCare LTSS Liaison</vt:lpstr>
      <vt:lpstr>CalOptima Health LTSS Liaison</vt:lpstr>
      <vt:lpstr>       DHCS D-SNP Information Sharing 2023</vt:lpstr>
      <vt:lpstr>DHCS D-SNP Information Sharing 2023</vt:lpstr>
      <vt:lpstr>New PASRR Process</vt:lpstr>
      <vt:lpstr>PASRR Requirement for a Member Returning to a SNF</vt:lpstr>
      <vt:lpstr>PASRR Requirements - SNF to Hospital Transfer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CalOptima Presentation</dc:title>
  <dc:creator/>
  <cp:keywords>CalOptima</cp:keywords>
  <cp:lastModifiedBy/>
  <cp:revision>15</cp:revision>
  <dcterms:created xsi:type="dcterms:W3CDTF">2020-07-31T23:58:25Z</dcterms:created>
  <dcterms:modified xsi:type="dcterms:W3CDTF">2023-09-08T23:53:39Z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0x0101006F82A60F2F3404449E3E5CA9EA446466</vt:lpwstr>
  </property>
  <property fmtid="{D5CDD505-2E9C-101B-9397-08002B2CF9AE}" pid="3" name="MediaServiceImageTags">
    <vt:lpwstr/>
  </property>
</Properties>
</file>